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Roboto"/>
      <p:regular r:id="rId36"/>
      <p:bold r:id="rId37"/>
      <p:italic r:id="rId38"/>
      <p:boldItalic r:id="rId39"/>
    </p:embeddedFont>
    <p:embeddedFont>
      <p:font typeface="Roboto Medium"/>
      <p:regular r:id="rId40"/>
      <p:bold r:id="rId41"/>
      <p:italic r:id="rId42"/>
      <p:boldItalic r:id="rId43"/>
    </p:embeddedFont>
    <p:embeddedFont>
      <p:font typeface="Roboto Light"/>
      <p:regular r:id="rId44"/>
      <p:bold r:id="rId45"/>
      <p:italic r:id="rId46"/>
      <p:boldItalic r:id="rId47"/>
    </p:embeddedFont>
    <p:embeddedFont>
      <p:font typeface="Roboto Mono"/>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edium-regular.fntdata"/><Relationship Id="rId42" Type="http://schemas.openxmlformats.org/officeDocument/2006/relationships/font" Target="fonts/RobotoMedium-italic.fntdata"/><Relationship Id="rId41" Type="http://schemas.openxmlformats.org/officeDocument/2006/relationships/font" Target="fonts/RobotoMedium-bold.fntdata"/><Relationship Id="rId44" Type="http://schemas.openxmlformats.org/officeDocument/2006/relationships/font" Target="fonts/RobotoLight-regular.fntdata"/><Relationship Id="rId43" Type="http://schemas.openxmlformats.org/officeDocument/2006/relationships/font" Target="fonts/RobotoMedium-boldItalic.fntdata"/><Relationship Id="rId46" Type="http://schemas.openxmlformats.org/officeDocument/2006/relationships/font" Target="fonts/RobotoLight-italic.fntdata"/><Relationship Id="rId45" Type="http://schemas.openxmlformats.org/officeDocument/2006/relationships/font" Target="fonts/RobotoLigh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Mono-regular.fntdata"/><Relationship Id="rId47" Type="http://schemas.openxmlformats.org/officeDocument/2006/relationships/font" Target="fonts/RobotoLight-boldItalic.fntdata"/><Relationship Id="rId49" Type="http://schemas.openxmlformats.org/officeDocument/2006/relationships/font" Target="fonts/RobotoMon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font" Target="fonts/Roboto-bold.fntdata"/><Relationship Id="rId36" Type="http://schemas.openxmlformats.org/officeDocument/2006/relationships/font" Target="fonts/Roboto-regular.fntdata"/><Relationship Id="rId39" Type="http://schemas.openxmlformats.org/officeDocument/2006/relationships/font" Target="fonts/Roboto-boldItalic.fntdata"/><Relationship Id="rId38" Type="http://schemas.openxmlformats.org/officeDocument/2006/relationships/font" Target="fonts/Roboto-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Mono-boldItalic.fntdata"/><Relationship Id="rId50" Type="http://schemas.openxmlformats.org/officeDocument/2006/relationships/font" Target="fonts/RobotoMon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jpg>
</file>

<file path=ppt/media/image13.png>
</file>

<file path=ppt/media/image14.png>
</file>

<file path=ppt/media/image15.jp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Ask questions anonymously on Piazza. Look for the pinned Lecture Questions thread.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Each week, there will be scaffolded lecture handouts with whitespace for note-taking like this one. Towards the end of this handout, there are some questions associated with each slide to help guide your thinking. These handouts won’t be collected, and I encourage you to jot down whatever notes benefit you. I’ll suggest some learning practices that work best for this course in about 20 minutes.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5cf35f358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cf35f358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5cf35f3584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5cf35f3584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5cf35f3584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5cf35f358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5d095cfc0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5d095cfc0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5d0f28167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5d0f28167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Here’s the note-taking strategy that I think works best for this course (once we get to the technical content).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Jot down any questions, insights, or realizations that come to mind. See the above questions to get started.</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Jot down the relationships between new ideas and old ideas. How does a new piece of information strengthen, weaken, or otherwise complicate earlier ideas?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Sketch visualizations of your mental diagrams and small examples. What general principles or patterns seem to govern the visualizations or examples?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 see active thinking and engagement as being the most important part of learning, with note-taking as a means to this end. Give this strategy a try, but do what helps you learn the best.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en">
                <a:solidFill>
                  <a:schemeClr val="dk1"/>
                </a:solidFill>
              </a:rPr>
              <a:t>?</a:t>
            </a:r>
            <a:r>
              <a:rPr lang="en">
                <a:solidFill>
                  <a:schemeClr val="dk1"/>
                </a:solidFill>
              </a:rPr>
              <a:t>: How do your own learning strategies (in, say, previous courses) compare to this metacognitive approach?</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5d0f28167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5d0f28167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Experienced programmers can sometimes seem to solve problems almost intuitively</a:t>
            </a:r>
            <a:r>
              <a:rPr lang="en"/>
              <a:t> because of how much practice they've had getting unstuck</a:t>
            </a:r>
            <a:r>
              <a:rPr lang="en"/>
              <a:t>. While they get stuck just as often as you or me, they’ve exercised their problem-solving muscle enough to have an idea of which debugging strategy to try next. This learning doesn’t come immediately: it takes a lot of practice to develop these metacognitive skills.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5cf7753dd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cf7753dd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barebones (sad) version of CSE 373. We’ll talk about a better learning workflow soon.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5d0f28167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5d0f28167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Course schedule, policies, and staff introductions. The course website is your one-stop shop, but you’ll also receive major announcements via Piazza email notifications.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5cf7753dd7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5cf7753dd7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Regardless of whether you want to work in industry, academia, non-profits, or contribute to the world in another way, any project of interesting scale will involve other people. Part of the experience of this course is about engaging productively with members of the course community.</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5cf35f3584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5cf35f3584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reality is that learning is not so simple that we’ll always feel comfortable with a topic even after seeing it in class, working through it in section, and solving problems on the homework. It’s important to have a study partner or group for this reason, but also to improve the efficiency of your learning. Efficiency matters because the most precious and limited resource in this course is your 120 hours of attention divided over 10 weeks. It’s important to make the most of those hours.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5cf35f3584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5cf35f3584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5cf7753dd7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5cf7753dd7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Protip 1</a:t>
            </a:r>
            <a:r>
              <a:rPr lang="en"/>
              <a:t>.</a:t>
            </a:r>
            <a:r>
              <a:rPr lang="en"/>
              <a:t> For the regular group meeting, pick a time that overlaps with office hours so that if you’re stuck your entire group can discuss in office hours without having to reschedule.</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Protip 2</a:t>
            </a:r>
            <a:r>
              <a:rPr lang="en"/>
              <a:t>. Office hours around assignment due dates like Tuesday tend to be crowded.</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5cf7753dd7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5cf7753dd7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5cf7753dd7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5cf7753dd7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5e32fed01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5e32fed01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average human can only hold 7 ± 2 chunks of information in their working memory. One of the meta-challenges for learning in this course is determining what chunks make the most most effective use of that space: which mental representations best model a particular problem. Learning happens when you refine and update your mental representations, so we should embrace the mistakes we make along the way. That’s when we know learning is happening.</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g5cf7753dd7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5cf7753dd7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WORKING WITH A FRIEND.</a:t>
            </a:r>
            <a:r>
              <a:rPr lang="en"/>
              <a:t> This is in caps because I think it is so so important and worked so so well for me. I want to add that it is best if this friend is about at the same level as you (with respect to grades or intellect or however I should say that). Often, we’d both be stuck on a problem. I’ve seen people studying alone sit and stare at the solution trying to make sense of it, or post on Piazza. But my friend and I often just went with “well, obviously the answer key must be right. So let’s try to figure it out”. And we did. We came up with a fool-proof algorithm for how to know if adding a node with change the original MST, came up with tricks to figure out which sorting gets assigned to which column, etc. Also, it’s best if this person is someone you’re close to. My friend and I often told each other straight up “nah that’s definitely not going to work”. </a:t>
            </a:r>
            <a:r>
              <a:rPr b="1" lang="en"/>
              <a:t>I find it difficult being this straightforward with an acquaintance.</a:t>
            </a:r>
            <a:r>
              <a:rPr lang="en"/>
              <a:t> Also we weren’t embarrassed of throwing completely bizarre ideas at each other, provided we started it off with “I have no idea if this leads to anything, but…”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short, this course is all about asking questions–to yourself, to your peers, to the staff–about what you’re thinking, how you arrived at that moment of thinking, and how that thinking complicates your understanding of previous ideas.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5cf35f358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5cf35f358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programs work with data in one way or another. A function takes input data (arguments) and transforms them into some output data (return value). How we organize this data governs the way we write programs.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 are a lot of questions in the note space for the first few lectures. Think of them as a tool to guide your thinking rather than questions that need to be answered concretely or written down.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5e32fed01a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5e32fed01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t>
            </a:r>
            <a:r>
              <a:rPr lang="en">
                <a:solidFill>
                  <a:schemeClr val="dk1"/>
                </a:solidFill>
              </a:rPr>
              <a:t>: </a:t>
            </a:r>
            <a:r>
              <a:rPr lang="en"/>
              <a:t>What is an example of an impossible value for String?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solidFill>
                  <a:schemeClr val="dk1"/>
                </a:solidFill>
              </a:rPr>
              <a:t>?</a:t>
            </a:r>
            <a:r>
              <a:rPr lang="en"/>
              <a:t>: What is an example of an </a:t>
            </a:r>
            <a:r>
              <a:rPr lang="en">
                <a:solidFill>
                  <a:schemeClr val="dk1"/>
                </a:solidFill>
              </a:rPr>
              <a:t>impossible</a:t>
            </a:r>
            <a:r>
              <a:rPr lang="en"/>
              <a:t> operation for String?</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Google Shape;358;g5e32fed0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5e32fed0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Data types</a:t>
            </a:r>
            <a:r>
              <a:rPr lang="en">
                <a:solidFill>
                  <a:schemeClr val="dk1"/>
                </a:solidFill>
              </a:rPr>
              <a:t> determine possible values and operations.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en">
                <a:solidFill>
                  <a:schemeClr val="dk1"/>
                </a:solidFill>
              </a:rPr>
              <a:t>?</a:t>
            </a:r>
            <a:r>
              <a:rPr lang="en">
                <a:solidFill>
                  <a:schemeClr val="dk1"/>
                </a:solidFill>
              </a:rPr>
              <a:t>: </a:t>
            </a:r>
            <a:r>
              <a:rPr lang="en"/>
              <a:t>What differentiates interfaces from int and String data types?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solidFill>
                  <a:schemeClr val="dk1"/>
                </a:solidFill>
              </a:rPr>
              <a:t>?</a:t>
            </a:r>
            <a:r>
              <a:rPr lang="en">
                <a:solidFill>
                  <a:schemeClr val="dk1"/>
                </a:solidFill>
              </a:rPr>
              <a:t>: In Java, how do we declare that ArrayList is a subtype of the List interface?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a:t>
            </a:r>
            <a:r>
              <a:rPr lang="en">
                <a:solidFill>
                  <a:schemeClr val="dk1"/>
                </a:solidFill>
              </a:rPr>
              <a:t>: What does Java do to check that ArrayList is indeed a subtype of the List interface?</a:t>
            </a:r>
            <a:endParaRPr>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5e651657a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5e651657a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a:t>
            </a:r>
            <a:r>
              <a:rPr lang="en">
                <a:solidFill>
                  <a:schemeClr val="dk1"/>
                </a:solidFill>
              </a:rPr>
              <a:t>: What’s the difference between interfaces and ADTs?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en">
                <a:solidFill>
                  <a:schemeClr val="dk1"/>
                </a:solidFill>
              </a:rPr>
              <a:t>?</a:t>
            </a:r>
            <a:r>
              <a:rPr lang="en">
                <a:solidFill>
                  <a:schemeClr val="dk1"/>
                </a:solidFill>
              </a:rPr>
              <a:t>: </a:t>
            </a:r>
            <a:r>
              <a:rPr lang="en"/>
              <a:t>What are the practical benefits of separating behavior (ADT) from implementation (data structure)?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solidFill>
                  <a:schemeClr val="dk1"/>
                </a:solidFill>
              </a:rPr>
              <a:t>?</a:t>
            </a:r>
            <a:r>
              <a:rPr lang="en">
                <a:solidFill>
                  <a:schemeClr val="dk1"/>
                </a:solidFill>
              </a:rPr>
              <a:t>: </a:t>
            </a:r>
            <a:r>
              <a:rPr lang="en"/>
              <a:t>Why not just use ArrayList all the time?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Google Shape;380;g5e3978a637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5e3978a637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area of each shape in the diagram represents the relative complexity.</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Q1</a:t>
            </a:r>
            <a:r>
              <a:rPr lang="en"/>
              <a:t>: Describe an (imaginary) scenario where the contract does not hold. What are the consequences of breaking the contract?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Q2</a:t>
            </a:r>
            <a:r>
              <a:rPr lang="en"/>
              <a:t>: </a:t>
            </a:r>
            <a:r>
              <a:rPr lang="en"/>
              <a:t>Are there times when it </a:t>
            </a:r>
            <a:r>
              <a:rPr lang="en"/>
              <a:t>would be useful to know the implementation details of an ADT’s values or operations? Why</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a:t>
            </a:r>
            <a:r>
              <a:rPr lang="en"/>
              <a:t>: Beyond simply computing the correct result, what criteria make one program any better or worse than another program?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5cf7753dd7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5cf7753dd7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3" name="Shape 393"/>
        <p:cNvGrpSpPr/>
        <p:nvPr/>
      </p:nvGrpSpPr>
      <p:grpSpPr>
        <a:xfrm>
          <a:off x="0" y="0"/>
          <a:ext cx="0" cy="0"/>
          <a:chOff x="0" y="0"/>
          <a:chExt cx="0" cy="0"/>
        </a:xfrm>
      </p:grpSpPr>
      <p:sp>
        <p:nvSpPr>
          <p:cNvPr id="394" name="Google Shape;394;g5e3978a637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5e3978a637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Practice with the List ADT coming up in section.</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Extra </a:t>
            </a:r>
            <a:r>
              <a:rPr b="1" lang="en"/>
              <a:t>Design Question</a:t>
            </a:r>
            <a:r>
              <a:rPr lang="en"/>
              <a:t>: Dub Street Burgers is implementing a new system for ticket (i.e. food order) management. When a new ticket comes in, it is placed at the end of the line of tickets. Food is prepared in about the order requested</a:t>
            </a:r>
            <a:r>
              <a:rPr lang="en"/>
              <a:t>,</a:t>
            </a:r>
            <a:r>
              <a:rPr lang="en"/>
              <a:t> but some food orders take less time to prepare than others. As a result, some tickets may be fulfilled earlier than other tickets.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Let’s represent tickets as a list. Should we use an ArrayList or a LinkedList? Why?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5cf7753dd7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5cf7753dd7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5df955cf8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5df955cf8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5cf7753dd7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5cf7753dd7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5cf7753dd7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cf7753dd7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5cf7753dd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5cf7753dd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5cf7753dd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5cf7753dd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spcBef>
                <a:spcPts val="0"/>
              </a:spcBef>
              <a:spcAft>
                <a:spcPts val="0"/>
              </a:spcAft>
              <a:buSzPts val="4400"/>
              <a:buNone/>
              <a:defRPr sz="4400"/>
            </a:lvl1pPr>
            <a:lvl2pPr lvl="1">
              <a:spcBef>
                <a:spcPts val="0"/>
              </a:spcBef>
              <a:spcAft>
                <a:spcPts val="0"/>
              </a:spcAft>
              <a:buSzPts val="4400"/>
              <a:buNone/>
              <a:defRPr sz="4400"/>
            </a:lvl2pPr>
            <a:lvl3pPr lvl="2">
              <a:spcBef>
                <a:spcPts val="0"/>
              </a:spcBef>
              <a:spcAft>
                <a:spcPts val="0"/>
              </a:spcAft>
              <a:buSzPts val="4400"/>
              <a:buNone/>
              <a:defRPr sz="4400"/>
            </a:lvl3pPr>
            <a:lvl4pPr lvl="3">
              <a:spcBef>
                <a:spcPts val="0"/>
              </a:spcBef>
              <a:spcAft>
                <a:spcPts val="0"/>
              </a:spcAft>
              <a:buSzPts val="4400"/>
              <a:buNone/>
              <a:defRPr sz="4400"/>
            </a:lvl4pPr>
            <a:lvl5pPr lvl="4">
              <a:spcBef>
                <a:spcPts val="0"/>
              </a:spcBef>
              <a:spcAft>
                <a:spcPts val="0"/>
              </a:spcAft>
              <a:buSzPts val="4400"/>
              <a:buNone/>
              <a:defRPr sz="4400"/>
            </a:lvl5pPr>
            <a:lvl6pPr lvl="5">
              <a:spcBef>
                <a:spcPts val="0"/>
              </a:spcBef>
              <a:spcAft>
                <a:spcPts val="0"/>
              </a:spcAft>
              <a:buSzPts val="4400"/>
              <a:buNone/>
              <a:defRPr sz="4400"/>
            </a:lvl6pPr>
            <a:lvl7pPr lvl="6">
              <a:spcBef>
                <a:spcPts val="0"/>
              </a:spcBef>
              <a:spcAft>
                <a:spcPts val="0"/>
              </a:spcAft>
              <a:buSzPts val="4400"/>
              <a:buNone/>
              <a:defRPr sz="4400"/>
            </a:lvl7pPr>
            <a:lvl8pPr lvl="7">
              <a:spcBef>
                <a:spcPts val="0"/>
              </a:spcBef>
              <a:spcAft>
                <a:spcPts val="0"/>
              </a:spcAft>
              <a:buSzPts val="4400"/>
              <a:buNone/>
              <a:defRPr sz="4400"/>
            </a:lvl8pPr>
            <a:lvl9pPr lvl="8">
              <a:spcBef>
                <a:spcPts val="0"/>
              </a:spcBef>
              <a:spcAft>
                <a:spcPts val="0"/>
              </a:spcAft>
              <a:buSzPts val="4400"/>
              <a:buNone/>
              <a:defRPr sz="4400"/>
            </a:lvl9pPr>
          </a:lstStyle>
          <a:p/>
        </p:txBody>
      </p:sp>
      <p:sp>
        <p:nvSpPr>
          <p:cNvPr id="11" name="Google Shape;11;p2"/>
          <p:cNvSpPr txBox="1"/>
          <p:nvPr>
            <p:ph idx="1" type="subTitle"/>
          </p:nvPr>
        </p:nvSpPr>
        <p:spPr>
          <a:xfrm>
            <a:off x="311700" y="2834125"/>
            <a:ext cx="8520600" cy="1536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400"/>
              <a:buFont typeface="Roboto Light"/>
              <a:buNone/>
              <a:defRPr sz="2400">
                <a:latin typeface="Roboto Light"/>
                <a:ea typeface="Roboto Light"/>
                <a:cs typeface="Roboto Light"/>
                <a:sym typeface="Roboto Light"/>
              </a:defRPr>
            </a:lvl1pPr>
            <a:lvl2pPr lvl="1">
              <a:lnSpc>
                <a:spcPct val="100000"/>
              </a:lnSpc>
              <a:spcBef>
                <a:spcPts val="0"/>
              </a:spcBef>
              <a:spcAft>
                <a:spcPts val="0"/>
              </a:spcAft>
              <a:buSzPts val="2400"/>
              <a:buFont typeface="Roboto Light"/>
              <a:buNone/>
              <a:defRPr sz="2400">
                <a:latin typeface="Roboto Light"/>
                <a:ea typeface="Roboto Light"/>
                <a:cs typeface="Roboto Light"/>
                <a:sym typeface="Roboto Light"/>
              </a:defRPr>
            </a:lvl2pPr>
            <a:lvl3pPr lvl="2">
              <a:lnSpc>
                <a:spcPct val="100000"/>
              </a:lnSpc>
              <a:spcBef>
                <a:spcPts val="0"/>
              </a:spcBef>
              <a:spcAft>
                <a:spcPts val="0"/>
              </a:spcAft>
              <a:buSzPts val="2400"/>
              <a:buFont typeface="Roboto Light"/>
              <a:buNone/>
              <a:defRPr sz="2400">
                <a:latin typeface="Roboto Light"/>
                <a:ea typeface="Roboto Light"/>
                <a:cs typeface="Roboto Light"/>
                <a:sym typeface="Roboto Light"/>
              </a:defRPr>
            </a:lvl3pPr>
            <a:lvl4pPr lvl="3">
              <a:lnSpc>
                <a:spcPct val="100000"/>
              </a:lnSpc>
              <a:spcBef>
                <a:spcPts val="0"/>
              </a:spcBef>
              <a:spcAft>
                <a:spcPts val="0"/>
              </a:spcAft>
              <a:buSzPts val="2400"/>
              <a:buFont typeface="Roboto Light"/>
              <a:buNone/>
              <a:defRPr sz="2400">
                <a:latin typeface="Roboto Light"/>
                <a:ea typeface="Roboto Light"/>
                <a:cs typeface="Roboto Light"/>
                <a:sym typeface="Roboto Light"/>
              </a:defRPr>
            </a:lvl4pPr>
            <a:lvl5pPr lvl="4">
              <a:lnSpc>
                <a:spcPct val="100000"/>
              </a:lnSpc>
              <a:spcBef>
                <a:spcPts val="0"/>
              </a:spcBef>
              <a:spcAft>
                <a:spcPts val="0"/>
              </a:spcAft>
              <a:buSzPts val="2400"/>
              <a:buFont typeface="Roboto Light"/>
              <a:buNone/>
              <a:defRPr sz="2400">
                <a:latin typeface="Roboto Light"/>
                <a:ea typeface="Roboto Light"/>
                <a:cs typeface="Roboto Light"/>
                <a:sym typeface="Roboto Light"/>
              </a:defRPr>
            </a:lvl5pPr>
            <a:lvl6pPr lvl="5">
              <a:lnSpc>
                <a:spcPct val="100000"/>
              </a:lnSpc>
              <a:spcBef>
                <a:spcPts val="0"/>
              </a:spcBef>
              <a:spcAft>
                <a:spcPts val="0"/>
              </a:spcAft>
              <a:buSzPts val="2400"/>
              <a:buFont typeface="Roboto Light"/>
              <a:buNone/>
              <a:defRPr sz="2400">
                <a:latin typeface="Roboto Light"/>
                <a:ea typeface="Roboto Light"/>
                <a:cs typeface="Roboto Light"/>
                <a:sym typeface="Roboto Light"/>
              </a:defRPr>
            </a:lvl6pPr>
            <a:lvl7pPr lvl="6">
              <a:lnSpc>
                <a:spcPct val="100000"/>
              </a:lnSpc>
              <a:spcBef>
                <a:spcPts val="0"/>
              </a:spcBef>
              <a:spcAft>
                <a:spcPts val="0"/>
              </a:spcAft>
              <a:buSzPts val="2400"/>
              <a:buFont typeface="Roboto Light"/>
              <a:buNone/>
              <a:defRPr sz="2400">
                <a:latin typeface="Roboto Light"/>
                <a:ea typeface="Roboto Light"/>
                <a:cs typeface="Roboto Light"/>
                <a:sym typeface="Roboto Light"/>
              </a:defRPr>
            </a:lvl7pPr>
            <a:lvl8pPr lvl="7">
              <a:lnSpc>
                <a:spcPct val="100000"/>
              </a:lnSpc>
              <a:spcBef>
                <a:spcPts val="0"/>
              </a:spcBef>
              <a:spcAft>
                <a:spcPts val="0"/>
              </a:spcAft>
              <a:buSzPts val="2400"/>
              <a:buFont typeface="Roboto Light"/>
              <a:buNone/>
              <a:defRPr sz="2400">
                <a:latin typeface="Roboto Light"/>
                <a:ea typeface="Roboto Light"/>
                <a:cs typeface="Roboto Light"/>
                <a:sym typeface="Roboto Light"/>
              </a:defRPr>
            </a:lvl8pPr>
            <a:lvl9pPr lvl="8">
              <a:lnSpc>
                <a:spcPct val="100000"/>
              </a:lnSpc>
              <a:spcBef>
                <a:spcPts val="0"/>
              </a:spcBef>
              <a:spcAft>
                <a:spcPts val="0"/>
              </a:spcAft>
              <a:buSzPts val="2400"/>
              <a:buFont typeface="Roboto Light"/>
              <a:buNone/>
              <a:defRPr sz="2400">
                <a:latin typeface="Roboto Light"/>
                <a:ea typeface="Roboto Light"/>
                <a:cs typeface="Roboto Light"/>
                <a:sym typeface="Roboto Light"/>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4" name="Shape 44"/>
        <p:cNvGrpSpPr/>
        <p:nvPr/>
      </p:nvGrpSpPr>
      <p:grpSpPr>
        <a:xfrm>
          <a:off x="0" y="0"/>
          <a:ext cx="0" cy="0"/>
          <a:chOff x="0" y="0"/>
          <a:chExt cx="0" cy="0"/>
        </a:xfrm>
      </p:grpSpPr>
      <p:sp>
        <p:nvSpPr>
          <p:cNvPr id="45" name="Google Shape;4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de on right">
  <p:cSld name="SECTION_TITLE_AND_DESCRIPTION_1">
    <p:spTree>
      <p:nvGrpSpPr>
        <p:cNvPr id="46" name="Shape 46"/>
        <p:cNvGrpSpPr/>
        <p:nvPr/>
      </p:nvGrpSpPr>
      <p:grpSpPr>
        <a:xfrm>
          <a:off x="0" y="0"/>
          <a:ext cx="0" cy="0"/>
          <a:chOff x="0" y="0"/>
          <a:chExt cx="0" cy="0"/>
        </a:xfrm>
      </p:grpSpPr>
      <p:sp>
        <p:nvSpPr>
          <p:cNvPr id="47" name="Google Shape;47;p12"/>
          <p:cNvSpPr/>
          <p:nvPr/>
        </p:nvSpPr>
        <p:spPr>
          <a:xfrm>
            <a:off x="4572000" y="-125"/>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9" name="Google Shape;49;p12"/>
          <p:cNvSpPr txBox="1"/>
          <p:nvPr>
            <p:ph type="title"/>
          </p:nvPr>
        </p:nvSpPr>
        <p:spPr>
          <a:xfrm>
            <a:off x="311700" y="448056"/>
            <a:ext cx="3950100" cy="576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0" name="Google Shape;50;p12"/>
          <p:cNvSpPr txBox="1"/>
          <p:nvPr>
            <p:ph idx="1" type="body"/>
          </p:nvPr>
        </p:nvSpPr>
        <p:spPr>
          <a:xfrm>
            <a:off x="311700" y="1152144"/>
            <a:ext cx="3837000" cy="34200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a:lvl1pPr>
            <a:lvl2pPr indent="-330200" lvl="1" marL="914400" rtl="0">
              <a:spcBef>
                <a:spcPts val="800"/>
              </a:spcBef>
              <a:spcAft>
                <a:spcPts val="0"/>
              </a:spcAft>
              <a:buSzPts val="1600"/>
              <a:buChar char="•"/>
              <a:defRPr/>
            </a:lvl2pPr>
            <a:lvl3pPr indent="-330200" lvl="2" marL="1371600" rtl="0">
              <a:spcBef>
                <a:spcPts val="800"/>
              </a:spcBef>
              <a:spcAft>
                <a:spcPts val="0"/>
              </a:spcAft>
              <a:buSzPts val="1600"/>
              <a:buChar char="•"/>
              <a:defRPr/>
            </a:lvl3pPr>
            <a:lvl4pPr indent="-330200" lvl="3" marL="1828800" rtl="0">
              <a:spcBef>
                <a:spcPts val="800"/>
              </a:spcBef>
              <a:spcAft>
                <a:spcPts val="0"/>
              </a:spcAft>
              <a:buSzPts val="1600"/>
              <a:buChar char="•"/>
              <a:defRPr/>
            </a:lvl4pPr>
            <a:lvl5pPr indent="-330200" lvl="4" marL="2286000" rtl="0">
              <a:spcBef>
                <a:spcPts val="800"/>
              </a:spcBef>
              <a:spcAft>
                <a:spcPts val="0"/>
              </a:spcAft>
              <a:buSzPts val="1600"/>
              <a:buChar char="•"/>
              <a:defRPr/>
            </a:lvl5pPr>
            <a:lvl6pPr indent="-330200" lvl="5" marL="2743200" rtl="0">
              <a:spcBef>
                <a:spcPts val="800"/>
              </a:spcBef>
              <a:spcAft>
                <a:spcPts val="0"/>
              </a:spcAft>
              <a:buSzPts val="1600"/>
              <a:buChar char="•"/>
              <a:defRPr/>
            </a:lvl6pPr>
            <a:lvl7pPr indent="-330200" lvl="6" marL="3200400" rtl="0">
              <a:spcBef>
                <a:spcPts val="800"/>
              </a:spcBef>
              <a:spcAft>
                <a:spcPts val="0"/>
              </a:spcAft>
              <a:buSzPts val="1600"/>
              <a:buChar char="•"/>
              <a:defRPr/>
            </a:lvl7pPr>
            <a:lvl8pPr indent="-330200" lvl="7" marL="3657600" rtl="0">
              <a:spcBef>
                <a:spcPts val="800"/>
              </a:spcBef>
              <a:spcAft>
                <a:spcPts val="0"/>
              </a:spcAft>
              <a:buSzPts val="1600"/>
              <a:buChar char="•"/>
              <a:defRPr/>
            </a:lvl8pPr>
            <a:lvl9pPr indent="-330200" lvl="8" marL="4114800" rtl="0">
              <a:spcBef>
                <a:spcPts val="800"/>
              </a:spcBef>
              <a:spcAft>
                <a:spcPts val="800"/>
              </a:spcAft>
              <a:buSzPts val="1600"/>
              <a:buChar char="•"/>
              <a:defRPr/>
            </a:lvl9pPr>
          </a:lstStyle>
          <a:p/>
        </p:txBody>
      </p:sp>
      <p:sp>
        <p:nvSpPr>
          <p:cNvPr id="51" name="Google Shape;51;p12"/>
          <p:cNvSpPr txBox="1"/>
          <p:nvPr>
            <p:ph idx="2" type="body"/>
          </p:nvPr>
        </p:nvSpPr>
        <p:spPr>
          <a:xfrm>
            <a:off x="4882900" y="448050"/>
            <a:ext cx="3950100" cy="41241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a:lvl1pPr>
            <a:lvl2pPr indent="-330200" lvl="1" marL="914400" rtl="0">
              <a:spcBef>
                <a:spcPts val="800"/>
              </a:spcBef>
              <a:spcAft>
                <a:spcPts val="0"/>
              </a:spcAft>
              <a:buSzPts val="1600"/>
              <a:buChar char="•"/>
              <a:defRPr/>
            </a:lvl2pPr>
            <a:lvl3pPr indent="-330200" lvl="2" marL="1371600" rtl="0">
              <a:spcBef>
                <a:spcPts val="800"/>
              </a:spcBef>
              <a:spcAft>
                <a:spcPts val="0"/>
              </a:spcAft>
              <a:buSzPts val="1600"/>
              <a:buChar char="•"/>
              <a:defRPr/>
            </a:lvl3pPr>
            <a:lvl4pPr indent="-330200" lvl="3" marL="1828800" rtl="0">
              <a:spcBef>
                <a:spcPts val="800"/>
              </a:spcBef>
              <a:spcAft>
                <a:spcPts val="0"/>
              </a:spcAft>
              <a:buSzPts val="1600"/>
              <a:buChar char="•"/>
              <a:defRPr/>
            </a:lvl4pPr>
            <a:lvl5pPr indent="-330200" lvl="4" marL="2286000" rtl="0">
              <a:spcBef>
                <a:spcPts val="800"/>
              </a:spcBef>
              <a:spcAft>
                <a:spcPts val="0"/>
              </a:spcAft>
              <a:buSzPts val="1600"/>
              <a:buChar char="•"/>
              <a:defRPr/>
            </a:lvl5pPr>
            <a:lvl6pPr indent="-330200" lvl="5" marL="2743200" rtl="0">
              <a:spcBef>
                <a:spcPts val="800"/>
              </a:spcBef>
              <a:spcAft>
                <a:spcPts val="0"/>
              </a:spcAft>
              <a:buSzPts val="1600"/>
              <a:buChar char="•"/>
              <a:defRPr/>
            </a:lvl6pPr>
            <a:lvl7pPr indent="-330200" lvl="6" marL="3200400" rtl="0">
              <a:spcBef>
                <a:spcPts val="800"/>
              </a:spcBef>
              <a:spcAft>
                <a:spcPts val="0"/>
              </a:spcAft>
              <a:buSzPts val="1600"/>
              <a:buChar char="•"/>
              <a:defRPr/>
            </a:lvl7pPr>
            <a:lvl8pPr indent="-330200" lvl="7" marL="3657600" rtl="0">
              <a:spcBef>
                <a:spcPts val="800"/>
              </a:spcBef>
              <a:spcAft>
                <a:spcPts val="0"/>
              </a:spcAft>
              <a:buSzPts val="1600"/>
              <a:buChar char="•"/>
              <a:defRPr/>
            </a:lvl8pPr>
            <a:lvl9pPr indent="-330200" lvl="8" marL="4114800" rtl="0">
              <a:spcBef>
                <a:spcPts val="800"/>
              </a:spcBef>
              <a:spcAft>
                <a:spcPts val="800"/>
              </a:spcAft>
              <a:buSzPts val="16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de on left">
  <p:cSld name="SECTION_TITLE_AND_DESCRIPTION_1_1">
    <p:spTree>
      <p:nvGrpSpPr>
        <p:cNvPr id="52" name="Shape 52"/>
        <p:cNvGrpSpPr/>
        <p:nvPr/>
      </p:nvGrpSpPr>
      <p:grpSpPr>
        <a:xfrm>
          <a:off x="0" y="0"/>
          <a:ext cx="0" cy="0"/>
          <a:chOff x="0" y="0"/>
          <a:chExt cx="0" cy="0"/>
        </a:xfrm>
      </p:grpSpPr>
      <p:sp>
        <p:nvSpPr>
          <p:cNvPr id="53" name="Google Shape;53;p13"/>
          <p:cNvSpPr/>
          <p:nvPr/>
        </p:nvSpPr>
        <p:spPr>
          <a:xfrm>
            <a:off x="0" y="6"/>
            <a:ext cx="4572000" cy="5143500"/>
          </a:xfrm>
          <a:prstGeom prst="rect">
            <a:avLst/>
          </a:prstGeom>
          <a:solidFill>
            <a:srgbClr val="FDF6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5" name="Google Shape;55;p13"/>
          <p:cNvSpPr txBox="1"/>
          <p:nvPr>
            <p:ph type="title"/>
          </p:nvPr>
        </p:nvSpPr>
        <p:spPr>
          <a:xfrm>
            <a:off x="4882896" y="448056"/>
            <a:ext cx="3950100" cy="576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6" name="Google Shape;56;p13"/>
          <p:cNvSpPr txBox="1"/>
          <p:nvPr>
            <p:ph idx="1" type="body"/>
          </p:nvPr>
        </p:nvSpPr>
        <p:spPr>
          <a:xfrm>
            <a:off x="4882896" y="1152144"/>
            <a:ext cx="3950100" cy="34200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a:lvl1pPr>
            <a:lvl2pPr indent="-330200" lvl="1" marL="914400" rtl="0">
              <a:spcBef>
                <a:spcPts val="800"/>
              </a:spcBef>
              <a:spcAft>
                <a:spcPts val="0"/>
              </a:spcAft>
              <a:buSzPts val="1600"/>
              <a:buChar char="•"/>
              <a:defRPr/>
            </a:lvl2pPr>
            <a:lvl3pPr indent="-330200" lvl="2" marL="1371600" rtl="0">
              <a:spcBef>
                <a:spcPts val="800"/>
              </a:spcBef>
              <a:spcAft>
                <a:spcPts val="0"/>
              </a:spcAft>
              <a:buSzPts val="1600"/>
              <a:buChar char="•"/>
              <a:defRPr/>
            </a:lvl3pPr>
            <a:lvl4pPr indent="-330200" lvl="3" marL="1828800" rtl="0">
              <a:spcBef>
                <a:spcPts val="800"/>
              </a:spcBef>
              <a:spcAft>
                <a:spcPts val="0"/>
              </a:spcAft>
              <a:buSzPts val="1600"/>
              <a:buChar char="•"/>
              <a:defRPr/>
            </a:lvl4pPr>
            <a:lvl5pPr indent="-330200" lvl="4" marL="2286000" rtl="0">
              <a:spcBef>
                <a:spcPts val="800"/>
              </a:spcBef>
              <a:spcAft>
                <a:spcPts val="0"/>
              </a:spcAft>
              <a:buSzPts val="1600"/>
              <a:buChar char="•"/>
              <a:defRPr/>
            </a:lvl5pPr>
            <a:lvl6pPr indent="-330200" lvl="5" marL="2743200" rtl="0">
              <a:spcBef>
                <a:spcPts val="800"/>
              </a:spcBef>
              <a:spcAft>
                <a:spcPts val="0"/>
              </a:spcAft>
              <a:buSzPts val="1600"/>
              <a:buChar char="•"/>
              <a:defRPr/>
            </a:lvl6pPr>
            <a:lvl7pPr indent="-330200" lvl="6" marL="3200400" rtl="0">
              <a:spcBef>
                <a:spcPts val="800"/>
              </a:spcBef>
              <a:spcAft>
                <a:spcPts val="0"/>
              </a:spcAft>
              <a:buSzPts val="1600"/>
              <a:buChar char="•"/>
              <a:defRPr/>
            </a:lvl7pPr>
            <a:lvl8pPr indent="-330200" lvl="7" marL="3657600" rtl="0">
              <a:spcBef>
                <a:spcPts val="800"/>
              </a:spcBef>
              <a:spcAft>
                <a:spcPts val="0"/>
              </a:spcAft>
              <a:buSzPts val="1600"/>
              <a:buChar char="•"/>
              <a:defRPr/>
            </a:lvl8pPr>
            <a:lvl9pPr indent="-330200" lvl="8" marL="4114800" rtl="0">
              <a:spcBef>
                <a:spcPts val="800"/>
              </a:spcBef>
              <a:spcAft>
                <a:spcPts val="800"/>
              </a:spcAft>
              <a:buSzPts val="1600"/>
              <a:buChar char="•"/>
              <a:defRPr/>
            </a:lvl9pPr>
          </a:lstStyle>
          <a:p/>
        </p:txBody>
      </p:sp>
      <p:sp>
        <p:nvSpPr>
          <p:cNvPr id="57" name="Google Shape;57;p13"/>
          <p:cNvSpPr txBox="1"/>
          <p:nvPr>
            <p:ph idx="2" type="body"/>
          </p:nvPr>
        </p:nvSpPr>
        <p:spPr>
          <a:xfrm>
            <a:off x="310900" y="448050"/>
            <a:ext cx="3950100" cy="41241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a:lvl1pPr>
            <a:lvl2pPr indent="-330200" lvl="1" marL="914400" rtl="0">
              <a:spcBef>
                <a:spcPts val="800"/>
              </a:spcBef>
              <a:spcAft>
                <a:spcPts val="0"/>
              </a:spcAft>
              <a:buSzPts val="1600"/>
              <a:buChar char="•"/>
              <a:defRPr/>
            </a:lvl2pPr>
            <a:lvl3pPr indent="-330200" lvl="2" marL="1371600" rtl="0">
              <a:spcBef>
                <a:spcPts val="800"/>
              </a:spcBef>
              <a:spcAft>
                <a:spcPts val="0"/>
              </a:spcAft>
              <a:buSzPts val="1600"/>
              <a:buChar char="•"/>
              <a:defRPr/>
            </a:lvl3pPr>
            <a:lvl4pPr indent="-330200" lvl="3" marL="1828800" rtl="0">
              <a:spcBef>
                <a:spcPts val="800"/>
              </a:spcBef>
              <a:spcAft>
                <a:spcPts val="0"/>
              </a:spcAft>
              <a:buSzPts val="1600"/>
              <a:buChar char="•"/>
              <a:defRPr/>
            </a:lvl4pPr>
            <a:lvl5pPr indent="-330200" lvl="4" marL="2286000" rtl="0">
              <a:spcBef>
                <a:spcPts val="800"/>
              </a:spcBef>
              <a:spcAft>
                <a:spcPts val="0"/>
              </a:spcAft>
              <a:buSzPts val="1600"/>
              <a:buChar char="•"/>
              <a:defRPr/>
            </a:lvl5pPr>
            <a:lvl6pPr indent="-330200" lvl="5" marL="2743200" rtl="0">
              <a:spcBef>
                <a:spcPts val="800"/>
              </a:spcBef>
              <a:spcAft>
                <a:spcPts val="0"/>
              </a:spcAft>
              <a:buSzPts val="1600"/>
              <a:buChar char="•"/>
              <a:defRPr/>
            </a:lvl6pPr>
            <a:lvl7pPr indent="-330200" lvl="6" marL="3200400" rtl="0">
              <a:spcBef>
                <a:spcPts val="800"/>
              </a:spcBef>
              <a:spcAft>
                <a:spcPts val="0"/>
              </a:spcAft>
              <a:buSzPts val="1600"/>
              <a:buChar char="•"/>
              <a:defRPr/>
            </a:lvl7pPr>
            <a:lvl8pPr indent="-330200" lvl="7" marL="3657600" rtl="0">
              <a:spcBef>
                <a:spcPts val="800"/>
              </a:spcBef>
              <a:spcAft>
                <a:spcPts val="0"/>
              </a:spcAft>
              <a:buSzPts val="1600"/>
              <a:buChar char="•"/>
              <a:defRPr/>
            </a:lvl8pPr>
            <a:lvl9pPr indent="-330200" lvl="8" marL="4114800" rtl="0">
              <a:spcBef>
                <a:spcPts val="800"/>
              </a:spcBef>
              <a:spcAft>
                <a:spcPts val="800"/>
              </a:spcAft>
              <a:buSzPts val="16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800"/>
              </a:spcBef>
              <a:spcAft>
                <a:spcPts val="0"/>
              </a:spcAft>
              <a:buSzPts val="1600"/>
              <a:buChar char="•"/>
              <a:defRPr/>
            </a:lvl2pPr>
            <a:lvl3pPr indent="-330200" lvl="2" marL="1371600">
              <a:spcBef>
                <a:spcPts val="800"/>
              </a:spcBef>
              <a:spcAft>
                <a:spcPts val="0"/>
              </a:spcAft>
              <a:buSzPts val="1600"/>
              <a:buChar char="•"/>
              <a:defRPr/>
            </a:lvl3pPr>
            <a:lvl4pPr indent="-330200" lvl="3" marL="1828800">
              <a:spcBef>
                <a:spcPts val="800"/>
              </a:spcBef>
              <a:spcAft>
                <a:spcPts val="0"/>
              </a:spcAft>
              <a:buSzPts val="1600"/>
              <a:buChar char="•"/>
              <a:defRPr/>
            </a:lvl4pPr>
            <a:lvl5pPr indent="-330200" lvl="4" marL="2286000">
              <a:spcBef>
                <a:spcPts val="800"/>
              </a:spcBef>
              <a:spcAft>
                <a:spcPts val="0"/>
              </a:spcAft>
              <a:buSzPts val="1600"/>
              <a:buChar char="•"/>
              <a:defRPr/>
            </a:lvl5pPr>
            <a:lvl6pPr indent="-330200" lvl="5" marL="2743200">
              <a:spcBef>
                <a:spcPts val="800"/>
              </a:spcBef>
              <a:spcAft>
                <a:spcPts val="0"/>
              </a:spcAft>
              <a:buSzPts val="1600"/>
              <a:buChar char="•"/>
              <a:defRPr/>
            </a:lvl6pPr>
            <a:lvl7pPr indent="-330200" lvl="6" marL="3200400">
              <a:spcBef>
                <a:spcPts val="800"/>
              </a:spcBef>
              <a:spcAft>
                <a:spcPts val="0"/>
              </a:spcAft>
              <a:buSzPts val="1600"/>
              <a:buChar char="•"/>
              <a:defRPr/>
            </a:lvl7pPr>
            <a:lvl8pPr indent="-330200" lvl="7" marL="3657600">
              <a:spcBef>
                <a:spcPts val="800"/>
              </a:spcBef>
              <a:spcAft>
                <a:spcPts val="0"/>
              </a:spcAft>
              <a:buSzPts val="1600"/>
              <a:buChar char="•"/>
              <a:defRPr/>
            </a:lvl8pPr>
            <a:lvl9pPr indent="-330200" lvl="8" marL="4114800">
              <a:spcBef>
                <a:spcPts val="800"/>
              </a:spcBef>
              <a:spcAft>
                <a:spcPts val="800"/>
              </a:spcAft>
              <a:buSzPts val="16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800"/>
              </a:spcBef>
              <a:spcAft>
                <a:spcPts val="0"/>
              </a:spcAft>
              <a:buSzPts val="1600"/>
              <a:buChar char="•"/>
              <a:defRPr/>
            </a:lvl2pPr>
            <a:lvl3pPr indent="-330200" lvl="2" marL="1371600">
              <a:spcBef>
                <a:spcPts val="800"/>
              </a:spcBef>
              <a:spcAft>
                <a:spcPts val="0"/>
              </a:spcAft>
              <a:buSzPts val="1600"/>
              <a:buChar char="•"/>
              <a:defRPr/>
            </a:lvl3pPr>
            <a:lvl4pPr indent="-330200" lvl="3" marL="1828800">
              <a:spcBef>
                <a:spcPts val="800"/>
              </a:spcBef>
              <a:spcAft>
                <a:spcPts val="0"/>
              </a:spcAft>
              <a:buSzPts val="1600"/>
              <a:buChar char="•"/>
              <a:defRPr/>
            </a:lvl4pPr>
            <a:lvl5pPr indent="-330200" lvl="4" marL="2286000">
              <a:spcBef>
                <a:spcPts val="800"/>
              </a:spcBef>
              <a:spcAft>
                <a:spcPts val="0"/>
              </a:spcAft>
              <a:buSzPts val="1600"/>
              <a:buChar char="•"/>
              <a:defRPr/>
            </a:lvl5pPr>
            <a:lvl6pPr indent="-330200" lvl="5" marL="2743200">
              <a:spcBef>
                <a:spcPts val="800"/>
              </a:spcBef>
              <a:spcAft>
                <a:spcPts val="0"/>
              </a:spcAft>
              <a:buSzPts val="1600"/>
              <a:buChar char="•"/>
              <a:defRPr/>
            </a:lvl6pPr>
            <a:lvl7pPr indent="-330200" lvl="6" marL="3200400">
              <a:spcBef>
                <a:spcPts val="800"/>
              </a:spcBef>
              <a:spcAft>
                <a:spcPts val="0"/>
              </a:spcAft>
              <a:buSzPts val="1600"/>
              <a:buChar char="•"/>
              <a:defRPr/>
            </a:lvl7pPr>
            <a:lvl8pPr indent="-330200" lvl="7" marL="3657600">
              <a:spcBef>
                <a:spcPts val="800"/>
              </a:spcBef>
              <a:spcAft>
                <a:spcPts val="0"/>
              </a:spcAft>
              <a:buSzPts val="1600"/>
              <a:buChar char="•"/>
              <a:defRPr/>
            </a:lvl8pPr>
            <a:lvl9pPr indent="-330200" lvl="8" marL="4114800">
              <a:spcBef>
                <a:spcPts val="800"/>
              </a:spcBef>
              <a:spcAft>
                <a:spcPts val="800"/>
              </a:spcAft>
              <a:buSzPts val="1600"/>
              <a:buChar char="•"/>
              <a:defRPr/>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800"/>
              </a:spcBef>
              <a:spcAft>
                <a:spcPts val="0"/>
              </a:spcAft>
              <a:buSzPts val="1600"/>
              <a:buChar char="•"/>
              <a:defRPr/>
            </a:lvl2pPr>
            <a:lvl3pPr indent="-330200" lvl="2" marL="1371600">
              <a:spcBef>
                <a:spcPts val="800"/>
              </a:spcBef>
              <a:spcAft>
                <a:spcPts val="0"/>
              </a:spcAft>
              <a:buSzPts val="1600"/>
              <a:buChar char="•"/>
              <a:defRPr/>
            </a:lvl3pPr>
            <a:lvl4pPr indent="-330200" lvl="3" marL="1828800">
              <a:spcBef>
                <a:spcPts val="800"/>
              </a:spcBef>
              <a:spcAft>
                <a:spcPts val="0"/>
              </a:spcAft>
              <a:buSzPts val="1600"/>
              <a:buChar char="•"/>
              <a:defRPr/>
            </a:lvl4pPr>
            <a:lvl5pPr indent="-330200" lvl="4" marL="2286000">
              <a:spcBef>
                <a:spcPts val="800"/>
              </a:spcBef>
              <a:spcAft>
                <a:spcPts val="0"/>
              </a:spcAft>
              <a:buSzPts val="1600"/>
              <a:buChar char="•"/>
              <a:defRPr/>
            </a:lvl5pPr>
            <a:lvl6pPr indent="-330200" lvl="5" marL="2743200">
              <a:spcBef>
                <a:spcPts val="800"/>
              </a:spcBef>
              <a:spcAft>
                <a:spcPts val="0"/>
              </a:spcAft>
              <a:buSzPts val="1600"/>
              <a:buChar char="•"/>
              <a:defRPr/>
            </a:lvl6pPr>
            <a:lvl7pPr indent="-330200" lvl="6" marL="3200400">
              <a:spcBef>
                <a:spcPts val="800"/>
              </a:spcBef>
              <a:spcAft>
                <a:spcPts val="0"/>
              </a:spcAft>
              <a:buSzPts val="1600"/>
              <a:buChar char="•"/>
              <a:defRPr/>
            </a:lvl7pPr>
            <a:lvl8pPr indent="-330200" lvl="7" marL="3657600">
              <a:spcBef>
                <a:spcPts val="800"/>
              </a:spcBef>
              <a:spcAft>
                <a:spcPts val="0"/>
              </a:spcAft>
              <a:buSzPts val="1600"/>
              <a:buChar char="•"/>
              <a:defRPr/>
            </a:lvl8pPr>
            <a:lvl9pPr indent="-330200" lvl="8" marL="4114800">
              <a:spcBef>
                <a:spcPts val="800"/>
              </a:spcBef>
              <a:spcAft>
                <a:spcPts val="800"/>
              </a:spcAft>
              <a:buSzPts val="1600"/>
              <a:buChar char="•"/>
              <a:defRPr/>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448056"/>
            <a:ext cx="3950100" cy="5760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152144"/>
            <a:ext cx="3950100" cy="3420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800"/>
              </a:spcBef>
              <a:spcAft>
                <a:spcPts val="0"/>
              </a:spcAft>
              <a:buSzPts val="1600"/>
              <a:buChar char="•"/>
              <a:defRPr/>
            </a:lvl2pPr>
            <a:lvl3pPr indent="-330200" lvl="2" marL="1371600">
              <a:spcBef>
                <a:spcPts val="800"/>
              </a:spcBef>
              <a:spcAft>
                <a:spcPts val="0"/>
              </a:spcAft>
              <a:buSzPts val="1600"/>
              <a:buChar char="•"/>
              <a:defRPr/>
            </a:lvl3pPr>
            <a:lvl4pPr indent="-330200" lvl="3" marL="1828800">
              <a:spcBef>
                <a:spcPts val="800"/>
              </a:spcBef>
              <a:spcAft>
                <a:spcPts val="0"/>
              </a:spcAft>
              <a:buSzPts val="1600"/>
              <a:buChar char="•"/>
              <a:defRPr/>
            </a:lvl4pPr>
            <a:lvl5pPr indent="-330200" lvl="4" marL="2286000">
              <a:spcBef>
                <a:spcPts val="800"/>
              </a:spcBef>
              <a:spcAft>
                <a:spcPts val="0"/>
              </a:spcAft>
              <a:buSzPts val="1600"/>
              <a:buChar char="•"/>
              <a:defRPr/>
            </a:lvl5pPr>
            <a:lvl6pPr indent="-330200" lvl="5" marL="2743200">
              <a:spcBef>
                <a:spcPts val="800"/>
              </a:spcBef>
              <a:spcAft>
                <a:spcPts val="0"/>
              </a:spcAft>
              <a:buSzPts val="1600"/>
              <a:buChar char="•"/>
              <a:defRPr/>
            </a:lvl6pPr>
            <a:lvl7pPr indent="-330200" lvl="6" marL="3200400">
              <a:spcBef>
                <a:spcPts val="800"/>
              </a:spcBef>
              <a:spcAft>
                <a:spcPts val="0"/>
              </a:spcAft>
              <a:buSzPts val="1600"/>
              <a:buChar char="•"/>
              <a:defRPr/>
            </a:lvl7pPr>
            <a:lvl8pPr indent="-330200" lvl="7" marL="3657600">
              <a:spcBef>
                <a:spcPts val="800"/>
              </a:spcBef>
              <a:spcAft>
                <a:spcPts val="0"/>
              </a:spcAft>
              <a:buSzPts val="1600"/>
              <a:buChar char="•"/>
              <a:defRPr/>
            </a:lvl8pPr>
            <a:lvl9pPr indent="-330200" lvl="8" marL="4114800">
              <a:spcBef>
                <a:spcPts val="800"/>
              </a:spcBef>
              <a:spcAft>
                <a:spcPts val="800"/>
              </a:spcAft>
              <a:buSzPts val="1600"/>
              <a:buChar char="•"/>
              <a:defRPr/>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4800"/>
              <a:buNone/>
              <a:defRPr sz="4800">
                <a:solidFill>
                  <a:schemeClr val="dk2"/>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24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800"/>
              </a:spcBef>
              <a:spcAft>
                <a:spcPts val="0"/>
              </a:spcAft>
              <a:buSzPts val="1600"/>
              <a:buChar char="•"/>
              <a:defRPr/>
            </a:lvl2pPr>
            <a:lvl3pPr indent="-330200" lvl="2" marL="1371600">
              <a:spcBef>
                <a:spcPts val="800"/>
              </a:spcBef>
              <a:spcAft>
                <a:spcPts val="0"/>
              </a:spcAft>
              <a:buSzPts val="1600"/>
              <a:buChar char="•"/>
              <a:defRPr/>
            </a:lvl3pPr>
            <a:lvl4pPr indent="-330200" lvl="3" marL="1828800">
              <a:spcBef>
                <a:spcPts val="800"/>
              </a:spcBef>
              <a:spcAft>
                <a:spcPts val="0"/>
              </a:spcAft>
              <a:buSzPts val="1600"/>
              <a:buChar char="•"/>
              <a:defRPr/>
            </a:lvl4pPr>
            <a:lvl5pPr indent="-330200" lvl="4" marL="2286000">
              <a:spcBef>
                <a:spcPts val="800"/>
              </a:spcBef>
              <a:spcAft>
                <a:spcPts val="0"/>
              </a:spcAft>
              <a:buSzPts val="1600"/>
              <a:buChar char="•"/>
              <a:defRPr/>
            </a:lvl5pPr>
            <a:lvl6pPr indent="-330200" lvl="5" marL="2743200">
              <a:spcBef>
                <a:spcPts val="800"/>
              </a:spcBef>
              <a:spcAft>
                <a:spcPts val="0"/>
              </a:spcAft>
              <a:buSzPts val="1600"/>
              <a:buChar char="•"/>
              <a:defRPr/>
            </a:lvl6pPr>
            <a:lvl7pPr indent="-330200" lvl="6" marL="3200400">
              <a:spcBef>
                <a:spcPts val="800"/>
              </a:spcBef>
              <a:spcAft>
                <a:spcPts val="0"/>
              </a:spcAft>
              <a:buSzPts val="1600"/>
              <a:buChar char="•"/>
              <a:defRPr/>
            </a:lvl7pPr>
            <a:lvl8pPr indent="-330200" lvl="7" marL="3657600">
              <a:spcBef>
                <a:spcPts val="800"/>
              </a:spcBef>
              <a:spcAft>
                <a:spcPts val="0"/>
              </a:spcAft>
              <a:buSzPts val="1600"/>
              <a:buChar char="•"/>
              <a:defRPr/>
            </a:lvl8pPr>
            <a:lvl9pPr indent="-330200" lvl="8" marL="4114800">
              <a:spcBef>
                <a:spcPts val="800"/>
              </a:spcBef>
              <a:spcAft>
                <a:spcPts val="800"/>
              </a:spcAft>
              <a:buSzPts val="16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3" name="Google Shape;43;p10"/>
          <p:cNvSpPr txBox="1"/>
          <p:nvPr>
            <p:ph type="title"/>
          </p:nvPr>
        </p:nvSpPr>
        <p:spPr>
          <a:xfrm>
            <a:off x="311700" y="424677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400"/>
              <a:buFont typeface="Roboto Light"/>
              <a:buNone/>
              <a:defRPr sz="2400">
                <a:solidFill>
                  <a:schemeClr val="dk1"/>
                </a:solidFill>
                <a:latin typeface="Roboto Light"/>
                <a:ea typeface="Roboto Light"/>
                <a:cs typeface="Roboto Light"/>
                <a:sym typeface="Roboto Light"/>
              </a:defRPr>
            </a:lvl1pPr>
            <a:lvl2pPr lvl="1">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2pPr>
            <a:lvl3pPr lvl="2">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3pPr>
            <a:lvl4pPr lvl="3">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4pPr>
            <a:lvl5pPr lvl="4">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5pPr>
            <a:lvl6pPr lvl="5">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6pPr>
            <a:lvl7pPr lvl="6">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7pPr>
            <a:lvl8pPr lvl="7">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8pPr>
            <a:lvl9pPr lvl="8">
              <a:spcBef>
                <a:spcPts val="0"/>
              </a:spcBef>
              <a:spcAft>
                <a:spcPts val="0"/>
              </a:spcAft>
              <a:buClr>
                <a:schemeClr val="dk1"/>
              </a:buClr>
              <a:buSzPts val="2800"/>
              <a:buFont typeface="Roboto Light"/>
              <a:buNone/>
              <a:defRPr sz="2800">
                <a:solidFill>
                  <a:schemeClr val="dk1"/>
                </a:solidFill>
                <a:latin typeface="Roboto Light"/>
                <a:ea typeface="Roboto Light"/>
                <a:cs typeface="Roboto Light"/>
                <a:sym typeface="Roboto Ligh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30200" lvl="0" marL="457200">
              <a:lnSpc>
                <a:spcPct val="115000"/>
              </a:lnSpc>
              <a:spcBef>
                <a:spcPts val="0"/>
              </a:spcBef>
              <a:spcAft>
                <a:spcPts val="0"/>
              </a:spcAft>
              <a:buClr>
                <a:schemeClr val="dk2"/>
              </a:buClr>
              <a:buSzPts val="1600"/>
              <a:buFont typeface="Roboto"/>
              <a:buChar char="•"/>
              <a:defRPr sz="1600">
                <a:solidFill>
                  <a:schemeClr val="dk2"/>
                </a:solidFill>
                <a:latin typeface="Roboto"/>
                <a:ea typeface="Roboto"/>
                <a:cs typeface="Roboto"/>
                <a:sym typeface="Roboto"/>
              </a:defRPr>
            </a:lvl1pPr>
            <a:lvl2pPr indent="-330200" lvl="1" marL="914400">
              <a:lnSpc>
                <a:spcPct val="115000"/>
              </a:lnSpc>
              <a:spcBef>
                <a:spcPts val="800"/>
              </a:spcBef>
              <a:spcAft>
                <a:spcPts val="0"/>
              </a:spcAft>
              <a:buClr>
                <a:schemeClr val="dk2"/>
              </a:buClr>
              <a:buSzPts val="1600"/>
              <a:buFont typeface="Roboto"/>
              <a:buChar char="•"/>
              <a:defRPr sz="1600">
                <a:solidFill>
                  <a:schemeClr val="dk2"/>
                </a:solidFill>
                <a:latin typeface="Roboto"/>
                <a:ea typeface="Roboto"/>
                <a:cs typeface="Roboto"/>
                <a:sym typeface="Roboto"/>
              </a:defRPr>
            </a:lvl2pPr>
            <a:lvl3pPr indent="-330200" lvl="2" marL="1371600">
              <a:lnSpc>
                <a:spcPct val="115000"/>
              </a:lnSpc>
              <a:spcBef>
                <a:spcPts val="800"/>
              </a:spcBef>
              <a:spcAft>
                <a:spcPts val="0"/>
              </a:spcAft>
              <a:buClr>
                <a:schemeClr val="dk2"/>
              </a:buClr>
              <a:buSzPts val="1600"/>
              <a:buFont typeface="Roboto"/>
              <a:buChar char="•"/>
              <a:defRPr sz="1600">
                <a:solidFill>
                  <a:schemeClr val="dk2"/>
                </a:solidFill>
                <a:latin typeface="Roboto"/>
                <a:ea typeface="Roboto"/>
                <a:cs typeface="Roboto"/>
                <a:sym typeface="Roboto"/>
              </a:defRPr>
            </a:lvl3pPr>
            <a:lvl4pPr indent="-330200" lvl="3" marL="1828800">
              <a:lnSpc>
                <a:spcPct val="115000"/>
              </a:lnSpc>
              <a:spcBef>
                <a:spcPts val="800"/>
              </a:spcBef>
              <a:spcAft>
                <a:spcPts val="0"/>
              </a:spcAft>
              <a:buClr>
                <a:schemeClr val="dk2"/>
              </a:buClr>
              <a:buSzPts val="1600"/>
              <a:buFont typeface="Roboto"/>
              <a:buChar char="•"/>
              <a:defRPr sz="1600">
                <a:solidFill>
                  <a:schemeClr val="dk2"/>
                </a:solidFill>
                <a:latin typeface="Roboto"/>
                <a:ea typeface="Roboto"/>
                <a:cs typeface="Roboto"/>
                <a:sym typeface="Roboto"/>
              </a:defRPr>
            </a:lvl4pPr>
            <a:lvl5pPr indent="-330200" lvl="4" marL="2286000">
              <a:lnSpc>
                <a:spcPct val="115000"/>
              </a:lnSpc>
              <a:spcBef>
                <a:spcPts val="800"/>
              </a:spcBef>
              <a:spcAft>
                <a:spcPts val="0"/>
              </a:spcAft>
              <a:buClr>
                <a:schemeClr val="dk2"/>
              </a:buClr>
              <a:buSzPts val="1600"/>
              <a:buFont typeface="Roboto"/>
              <a:buChar char="•"/>
              <a:defRPr sz="1600">
                <a:solidFill>
                  <a:schemeClr val="dk2"/>
                </a:solidFill>
                <a:latin typeface="Roboto"/>
                <a:ea typeface="Roboto"/>
                <a:cs typeface="Roboto"/>
                <a:sym typeface="Roboto"/>
              </a:defRPr>
            </a:lvl5pPr>
            <a:lvl6pPr indent="-330200" lvl="5" marL="2743200">
              <a:lnSpc>
                <a:spcPct val="115000"/>
              </a:lnSpc>
              <a:spcBef>
                <a:spcPts val="800"/>
              </a:spcBef>
              <a:spcAft>
                <a:spcPts val="0"/>
              </a:spcAft>
              <a:buClr>
                <a:schemeClr val="dk2"/>
              </a:buClr>
              <a:buSzPts val="1600"/>
              <a:buFont typeface="Roboto"/>
              <a:buChar char="•"/>
              <a:defRPr sz="1600">
                <a:solidFill>
                  <a:schemeClr val="dk2"/>
                </a:solidFill>
                <a:latin typeface="Roboto"/>
                <a:ea typeface="Roboto"/>
                <a:cs typeface="Roboto"/>
                <a:sym typeface="Roboto"/>
              </a:defRPr>
            </a:lvl6pPr>
            <a:lvl7pPr indent="-330200" lvl="6" marL="3200400">
              <a:lnSpc>
                <a:spcPct val="115000"/>
              </a:lnSpc>
              <a:spcBef>
                <a:spcPts val="800"/>
              </a:spcBef>
              <a:spcAft>
                <a:spcPts val="0"/>
              </a:spcAft>
              <a:buClr>
                <a:schemeClr val="dk2"/>
              </a:buClr>
              <a:buSzPts val="1600"/>
              <a:buFont typeface="Roboto"/>
              <a:buChar char="•"/>
              <a:defRPr sz="1600">
                <a:solidFill>
                  <a:schemeClr val="dk2"/>
                </a:solidFill>
                <a:latin typeface="Roboto"/>
                <a:ea typeface="Roboto"/>
                <a:cs typeface="Roboto"/>
                <a:sym typeface="Roboto"/>
              </a:defRPr>
            </a:lvl7pPr>
            <a:lvl8pPr indent="-330200" lvl="7" marL="3657600">
              <a:lnSpc>
                <a:spcPct val="115000"/>
              </a:lnSpc>
              <a:spcBef>
                <a:spcPts val="800"/>
              </a:spcBef>
              <a:spcAft>
                <a:spcPts val="0"/>
              </a:spcAft>
              <a:buClr>
                <a:schemeClr val="dk2"/>
              </a:buClr>
              <a:buSzPts val="1600"/>
              <a:buFont typeface="Roboto"/>
              <a:buChar char="•"/>
              <a:defRPr sz="1600">
                <a:solidFill>
                  <a:schemeClr val="dk2"/>
                </a:solidFill>
                <a:latin typeface="Roboto"/>
                <a:ea typeface="Roboto"/>
                <a:cs typeface="Roboto"/>
                <a:sym typeface="Roboto"/>
              </a:defRPr>
            </a:lvl8pPr>
            <a:lvl9pPr indent="-330200" lvl="8" marL="4114800">
              <a:lnSpc>
                <a:spcPct val="115000"/>
              </a:lnSpc>
              <a:spcBef>
                <a:spcPts val="800"/>
              </a:spcBef>
              <a:spcAft>
                <a:spcPts val="800"/>
              </a:spcAft>
              <a:buClr>
                <a:schemeClr val="dk2"/>
              </a:buClr>
              <a:buSzPts val="1600"/>
              <a:buFont typeface="Roboto"/>
              <a:buChar char="•"/>
              <a:defRPr sz="16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mc:Choice Requires="p14">
      <p:transition p14:dur="100">
        <p:fade/>
      </p:transition>
    </mc:Choice>
    <mc:Fallback>
      <p:transition>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hyperlink" Target="https://courses.cs.washington.edu/courses/cse373/19au/acknowledgement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hyperlink" Target="https://www.mapbox.com/about/maps/" TargetMode="External"/><Relationship Id="rId5" Type="http://schemas.openxmlformats.org/officeDocument/2006/relationships/hyperlink" Target="https://www.openstreetmap.org/about/" TargetMode="External"/><Relationship Id="rId6" Type="http://schemas.openxmlformats.org/officeDocument/2006/relationships/hyperlink" Target="https://www.mapbox.com/map-feedback/" TargetMode="External"/><Relationship Id="rId7"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0.jpg"/><Relationship Id="rId4" Type="http://schemas.openxmlformats.org/officeDocument/2006/relationships/hyperlink" Target="https://stackoverflow.com/help/minimal-reproducible-example" TargetMode="External"/><Relationship Id="rId5" Type="http://schemas.openxmlformats.org/officeDocument/2006/relationships/hyperlink" Target="https://rubberduckdebugging.com" TargetMode="External"/><Relationship Id="rId6" Type="http://schemas.openxmlformats.org/officeDocument/2006/relationships/hyperlink" Target="https://jvns.ca/blog/2019/06/23/a-few-debugging-resources/#start-doing-experiment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hyperlink" Target="https://cs.uw.edu/373"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hyperlink" Target="https://www.joelonsoftware.com/2002/11/11/the-law-of-leaky-abstraction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5.jpg"/><Relationship Id="rId4" Type="http://schemas.openxmlformats.org/officeDocument/2006/relationships/image" Target="../media/image12.jpg"/><Relationship Id="rId5"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hyperlink" Target="http://www.youtube.com/watch?v=uD4izuDMUQA" TargetMode="External"/><Relationship Id="rId4" Type="http://schemas.openxmlformats.org/officeDocument/2006/relationships/image" Target="../media/image1.jpg"/><Relationship Id="rId5" Type="http://schemas.openxmlformats.org/officeDocument/2006/relationships/hyperlink" Target="http://www.youtube.com/watch?v=gFcp2Xpd29I" TargetMode="External"/><Relationship Id="rId6"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hyperlink" Target="https://ncase.me/polygons/" TargetMode="External"/><Relationship Id="rId4" Type="http://schemas.openxmlformats.org/officeDocument/2006/relationships/image" Target="../media/image4.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hyperlink" Target="https://www.mapbox.com/about/maps/" TargetMode="External"/><Relationship Id="rId5" Type="http://schemas.openxmlformats.org/officeDocument/2006/relationships/hyperlink" Target="https://www.openstreetmap.org/about/" TargetMode="External"/><Relationship Id="rId6" Type="http://schemas.openxmlformats.org/officeDocument/2006/relationships/hyperlink" Target="https://www.mapbox.com/map-feedback/" TargetMode="External"/><Relationship Id="rId7" Type="http://schemas.openxmlformats.org/officeDocument/2006/relationships/hyperlink" Target="https://huskymaps.herokuapp.com" TargetMode="External"/><Relationship Id="rId8"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hyperlink" Target="https://www.mapbox.com/about/maps/" TargetMode="External"/><Relationship Id="rId5" Type="http://schemas.openxmlformats.org/officeDocument/2006/relationships/hyperlink" Target="https://www.openstreetmap.org/about/" TargetMode="External"/><Relationship Id="rId6" Type="http://schemas.openxmlformats.org/officeDocument/2006/relationships/hyperlink" Target="https://www.mapbox.com/map-feedback/" TargetMode="External"/><Relationship Id="rId7"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Welcome to CSE 373</a:t>
            </a:r>
            <a:endParaRPr/>
          </a:p>
        </p:txBody>
      </p:sp>
      <p:sp>
        <p:nvSpPr>
          <p:cNvPr id="63" name="Google Shape;63;p14"/>
          <p:cNvSpPr txBox="1"/>
          <p:nvPr>
            <p:ph idx="1" type="subTitle"/>
          </p:nvPr>
        </p:nvSpPr>
        <p:spPr>
          <a:xfrm>
            <a:off x="311700" y="2834125"/>
            <a:ext cx="8520600" cy="153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data structures and algorithms, the </a:t>
            </a:r>
            <a:r>
              <a:rPr lang="en"/>
              <a:t>manner in which learning occurs</a:t>
            </a:r>
            <a:r>
              <a:rPr lang="en"/>
              <a:t>, and a first-look at the technical foundations.</a:t>
            </a:r>
            <a:endParaRPr/>
          </a:p>
        </p:txBody>
      </p:sp>
      <p:pic>
        <p:nvPicPr>
          <p:cNvPr id="64" name="Google Shape;64;p14"/>
          <p:cNvPicPr preferRelativeResize="0"/>
          <p:nvPr/>
        </p:nvPicPr>
        <p:blipFill>
          <a:blip r:embed="rId3">
            <a:alphaModFix/>
          </a:blip>
          <a:stretch>
            <a:fillRect/>
          </a:stretch>
        </p:blipFill>
        <p:spPr>
          <a:xfrm>
            <a:off x="411480" y="4884338"/>
            <a:ext cx="980237" cy="182880"/>
          </a:xfrm>
          <a:prstGeom prst="rect">
            <a:avLst/>
          </a:prstGeom>
          <a:noFill/>
          <a:ln>
            <a:noFill/>
          </a:ln>
        </p:spPr>
      </p:pic>
      <p:sp>
        <p:nvSpPr>
          <p:cNvPr id="65" name="Google Shape;65;p14"/>
          <p:cNvSpPr txBox="1"/>
          <p:nvPr/>
        </p:nvSpPr>
        <p:spPr>
          <a:xfrm>
            <a:off x="1391725" y="4884288"/>
            <a:ext cx="1828800" cy="183000"/>
          </a:xfrm>
          <a:prstGeom prst="rect">
            <a:avLst/>
          </a:prstGeom>
          <a:noFill/>
          <a:ln>
            <a:noFill/>
          </a:ln>
        </p:spPr>
        <p:txBody>
          <a:bodyPr anchorCtr="0" anchor="ctr" bIns="45700" lIns="45700" spcFirstLastPara="1" rIns="45700" wrap="square" tIns="45700">
            <a:noAutofit/>
          </a:bodyPr>
          <a:lstStyle/>
          <a:p>
            <a:pPr indent="0" lvl="0" marL="0" rtl="0" algn="l">
              <a:spcBef>
                <a:spcPts val="0"/>
              </a:spcBef>
              <a:spcAft>
                <a:spcPts val="0"/>
              </a:spcAft>
              <a:buNone/>
            </a:pPr>
            <a:r>
              <a:rPr lang="en" sz="800">
                <a:latin typeface="Roboto"/>
                <a:ea typeface="Roboto"/>
                <a:cs typeface="Roboto"/>
                <a:sym typeface="Roboto"/>
              </a:rPr>
              <a:t>Kevin Lin, with thanks to </a:t>
            </a:r>
            <a:r>
              <a:rPr lang="en" sz="800" u="sng">
                <a:solidFill>
                  <a:schemeClr val="hlink"/>
                </a:solidFill>
                <a:latin typeface="Roboto"/>
                <a:ea typeface="Roboto"/>
                <a:cs typeface="Roboto"/>
                <a:sym typeface="Roboto"/>
                <a:hlinkClick r:id="rId4"/>
              </a:rPr>
              <a:t>many others</a:t>
            </a:r>
            <a:r>
              <a:rPr lang="en" sz="800">
                <a:latin typeface="Roboto"/>
                <a:ea typeface="Roboto"/>
                <a:cs typeface="Roboto"/>
                <a:sym typeface="Roboto"/>
              </a:rPr>
              <a:t>.</a:t>
            </a:r>
            <a:endParaRPr sz="800">
              <a:latin typeface="Roboto"/>
              <a:ea typeface="Roboto"/>
              <a:cs typeface="Roboto"/>
              <a:sym typeface="Roboto"/>
            </a:endParaRPr>
          </a:p>
        </p:txBody>
      </p:sp>
      <p:sp>
        <p:nvSpPr>
          <p:cNvPr id="66" name="Google Shape;66;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pic>
        <p:nvPicPr>
          <p:cNvPr id="197" name="Google Shape;197;p23"/>
          <p:cNvPicPr preferRelativeResize="0"/>
          <p:nvPr/>
        </p:nvPicPr>
        <p:blipFill rotWithShape="1">
          <a:blip r:embed="rId3">
            <a:alphaModFix amt="50000"/>
          </a:blip>
          <a:srcRect b="6110" l="11039" r="20728" t="32479"/>
          <a:stretch/>
        </p:blipFill>
        <p:spPr>
          <a:xfrm>
            <a:off x="0" y="0"/>
            <a:ext cx="9144003" cy="5143501"/>
          </a:xfrm>
          <a:prstGeom prst="rect">
            <a:avLst/>
          </a:prstGeom>
          <a:noFill/>
          <a:ln>
            <a:noFill/>
          </a:ln>
        </p:spPr>
      </p:pic>
      <p:sp>
        <p:nvSpPr>
          <p:cNvPr id="198" name="Google Shape;198;p2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406400" lvl="0" marL="548640" rtl="0" algn="l">
              <a:lnSpc>
                <a:spcPct val="115000"/>
              </a:lnSpc>
              <a:spcBef>
                <a:spcPts val="0"/>
              </a:spcBef>
              <a:spcAft>
                <a:spcPts val="0"/>
              </a:spcAft>
              <a:buClr>
                <a:schemeClr val="accent1"/>
              </a:buClr>
              <a:buSzPts val="2800"/>
              <a:buFont typeface="Roboto"/>
              <a:buAutoNum type="arabicPeriod"/>
            </a:pPr>
            <a:r>
              <a:rPr b="1" lang="en" sz="2800">
                <a:solidFill>
                  <a:schemeClr val="accent1"/>
                </a:solidFill>
                <a:latin typeface="Roboto"/>
                <a:ea typeface="Roboto"/>
                <a:cs typeface="Roboto"/>
                <a:sym typeface="Roboto"/>
              </a:rPr>
              <a:t>Writing code that runs efficiently</a:t>
            </a:r>
            <a:endParaRPr b="1" sz="2800">
              <a:solidFill>
                <a:schemeClr val="accent1"/>
              </a:solidFill>
              <a:latin typeface="Roboto"/>
              <a:ea typeface="Roboto"/>
              <a:cs typeface="Roboto"/>
              <a:sym typeface="Roboto"/>
            </a:endParaRPr>
          </a:p>
          <a:p>
            <a:pPr indent="-406400" lvl="0" marL="548640" rtl="0" algn="l">
              <a:lnSpc>
                <a:spcPct val="115000"/>
              </a:lnSpc>
              <a:spcBef>
                <a:spcPts val="0"/>
              </a:spcBef>
              <a:spcAft>
                <a:spcPts val="0"/>
              </a:spcAft>
              <a:buClr>
                <a:schemeClr val="accent1"/>
              </a:buClr>
              <a:buSzPts val="2800"/>
              <a:buFont typeface="Roboto"/>
              <a:buAutoNum type="arabicPeriod"/>
            </a:pPr>
            <a:r>
              <a:rPr b="1" lang="en" sz="2800">
                <a:solidFill>
                  <a:schemeClr val="accent1"/>
                </a:solidFill>
                <a:latin typeface="Roboto"/>
                <a:ea typeface="Roboto"/>
                <a:cs typeface="Roboto"/>
                <a:sym typeface="Roboto"/>
              </a:rPr>
              <a:t>Writing code efficiently</a:t>
            </a:r>
            <a:endParaRPr b="1" sz="2800">
              <a:solidFill>
                <a:schemeClr val="accent1"/>
              </a:solidFill>
              <a:latin typeface="Roboto"/>
              <a:ea typeface="Roboto"/>
              <a:cs typeface="Roboto"/>
              <a:sym typeface="Roboto"/>
            </a:endParaRPr>
          </a:p>
        </p:txBody>
      </p:sp>
      <p:sp>
        <p:nvSpPr>
          <p:cNvPr id="199" name="Google Shape;199;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00" name="Google Shape;200;p23"/>
          <p:cNvSpPr txBox="1"/>
          <p:nvPr/>
        </p:nvSpPr>
        <p:spPr>
          <a:xfrm>
            <a:off x="0" y="4969000"/>
            <a:ext cx="9144000" cy="183000"/>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None/>
            </a:pPr>
            <a:r>
              <a:rPr lang="en" sz="600">
                <a:solidFill>
                  <a:schemeClr val="dk2"/>
                </a:solidFill>
                <a:uFill>
                  <a:noFill/>
                </a:uFill>
                <a:latin typeface="Roboto Light"/>
                <a:ea typeface="Roboto Light"/>
                <a:cs typeface="Roboto Light"/>
                <a:sym typeface="Roboto Light"/>
                <a:hlinkClick r:id="rId4"/>
              </a:rPr>
              <a:t>© Mapbox</a:t>
            </a:r>
            <a:r>
              <a:rPr lang="en" sz="600">
                <a:solidFill>
                  <a:schemeClr val="dk2"/>
                </a:solidFill>
                <a:latin typeface="Roboto Light"/>
                <a:ea typeface="Roboto Light"/>
                <a:cs typeface="Roboto Light"/>
                <a:sym typeface="Roboto Light"/>
              </a:rPr>
              <a:t>; </a:t>
            </a:r>
            <a:r>
              <a:rPr lang="en" sz="600">
                <a:solidFill>
                  <a:schemeClr val="dk2"/>
                </a:solidFill>
                <a:uFill>
                  <a:noFill/>
                </a:uFill>
                <a:latin typeface="Roboto Light"/>
                <a:ea typeface="Roboto Light"/>
                <a:cs typeface="Roboto Light"/>
                <a:sym typeface="Roboto Light"/>
                <a:hlinkClick r:id="rId5"/>
              </a:rPr>
              <a:t>© OpenStreetMap</a:t>
            </a:r>
            <a:r>
              <a:rPr lang="en" sz="600">
                <a:solidFill>
                  <a:schemeClr val="dk2"/>
                </a:solidFill>
                <a:latin typeface="Roboto Light"/>
                <a:ea typeface="Roboto Light"/>
                <a:cs typeface="Roboto Light"/>
                <a:sym typeface="Roboto Light"/>
              </a:rPr>
              <a:t>; </a:t>
            </a:r>
            <a:r>
              <a:rPr lang="en" sz="600">
                <a:solidFill>
                  <a:schemeClr val="dk2"/>
                </a:solidFill>
                <a:uFill>
                  <a:noFill/>
                </a:uFill>
                <a:latin typeface="Roboto Light"/>
                <a:ea typeface="Roboto Light"/>
                <a:cs typeface="Roboto Light"/>
                <a:sym typeface="Roboto Light"/>
                <a:hlinkClick r:id="rId6"/>
              </a:rPr>
              <a:t>Improve this map</a:t>
            </a:r>
            <a:r>
              <a:rPr lang="en" sz="600">
                <a:solidFill>
                  <a:schemeClr val="dk2"/>
                </a:solidFill>
                <a:latin typeface="Roboto Light"/>
                <a:ea typeface="Roboto Light"/>
                <a:cs typeface="Roboto Light"/>
                <a:sym typeface="Roboto Light"/>
              </a:rPr>
              <a:t>.</a:t>
            </a:r>
            <a:endParaRPr sz="600">
              <a:solidFill>
                <a:schemeClr val="dk2"/>
              </a:solidFill>
              <a:latin typeface="Roboto Light"/>
              <a:ea typeface="Roboto Light"/>
              <a:cs typeface="Roboto Light"/>
              <a:sym typeface="Roboto Light"/>
            </a:endParaRPr>
          </a:p>
        </p:txBody>
      </p:sp>
      <p:pic>
        <p:nvPicPr>
          <p:cNvPr id="201" name="Google Shape;201;p23"/>
          <p:cNvPicPr preferRelativeResize="0"/>
          <p:nvPr/>
        </p:nvPicPr>
        <p:blipFill>
          <a:blip r:embed="rId7">
            <a:alphaModFix/>
          </a:blip>
          <a:stretch>
            <a:fillRect/>
          </a:stretch>
        </p:blipFill>
        <p:spPr>
          <a:xfrm>
            <a:off x="76196" y="4987100"/>
            <a:ext cx="320804" cy="802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24"/>
          <p:cNvSpPr txBox="1"/>
          <p:nvPr>
            <p:ph type="title"/>
          </p:nvPr>
        </p:nvSpPr>
        <p:spPr>
          <a:xfrm>
            <a:off x="311700" y="42467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Course Overview</a:t>
            </a:r>
            <a:endParaRPr/>
          </a:p>
        </p:txBody>
      </p:sp>
      <p:sp>
        <p:nvSpPr>
          <p:cNvPr id="207" name="Google Shape;207;p24"/>
          <p:cNvSpPr/>
          <p:nvPr/>
        </p:nvSpPr>
        <p:spPr>
          <a:xfrm>
            <a:off x="311700" y="2228842"/>
            <a:ext cx="1645800" cy="685800"/>
          </a:xfrm>
          <a:prstGeom prst="roundRect">
            <a:avLst>
              <a:gd fmla="val 16667" name="adj"/>
            </a:avLst>
          </a:prstGeom>
          <a:solidFill>
            <a:schemeClr val="l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accent1"/>
                </a:solidFill>
                <a:latin typeface="Roboto Medium"/>
                <a:ea typeface="Roboto Medium"/>
                <a:cs typeface="Roboto Medium"/>
                <a:sym typeface="Roboto Medium"/>
              </a:rPr>
              <a:t>Software Development</a:t>
            </a:r>
            <a:endParaRPr sz="1600">
              <a:solidFill>
                <a:schemeClr val="accent1"/>
              </a:solidFill>
              <a:latin typeface="Roboto Medium"/>
              <a:ea typeface="Roboto Medium"/>
              <a:cs typeface="Roboto Medium"/>
              <a:sym typeface="Roboto Medium"/>
            </a:endParaRPr>
          </a:p>
        </p:txBody>
      </p:sp>
      <p:sp>
        <p:nvSpPr>
          <p:cNvPr id="208" name="Google Shape;208;p24"/>
          <p:cNvSpPr/>
          <p:nvPr/>
        </p:nvSpPr>
        <p:spPr>
          <a:xfrm>
            <a:off x="2286000" y="1885942"/>
            <a:ext cx="4572000" cy="1371600"/>
          </a:xfrm>
          <a:prstGeom prst="roundRect">
            <a:avLst>
              <a:gd fmla="val 16667" name="adj"/>
            </a:avLst>
          </a:prstGeom>
          <a:solidFill>
            <a:schemeClr val="l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6000">
                <a:solidFill>
                  <a:schemeClr val="accent1"/>
                </a:solidFill>
                <a:latin typeface="Roboto Light"/>
                <a:ea typeface="Roboto Light"/>
                <a:cs typeface="Roboto Light"/>
                <a:sym typeface="Roboto Light"/>
              </a:rPr>
              <a:t>HuskyMaps</a:t>
            </a:r>
            <a:endParaRPr sz="6000">
              <a:solidFill>
                <a:schemeClr val="accent1"/>
              </a:solidFill>
              <a:latin typeface="Roboto Light"/>
              <a:ea typeface="Roboto Light"/>
              <a:cs typeface="Roboto Light"/>
              <a:sym typeface="Roboto Light"/>
            </a:endParaRPr>
          </a:p>
        </p:txBody>
      </p:sp>
      <p:sp>
        <p:nvSpPr>
          <p:cNvPr id="209" name="Google Shape;209;p24"/>
          <p:cNvSpPr/>
          <p:nvPr/>
        </p:nvSpPr>
        <p:spPr>
          <a:xfrm>
            <a:off x="7186500" y="2228842"/>
            <a:ext cx="1645800" cy="685800"/>
          </a:xfrm>
          <a:prstGeom prst="roundRect">
            <a:avLst>
              <a:gd fmla="val 16667" name="adj"/>
            </a:avLst>
          </a:prstGeom>
          <a:solidFill>
            <a:schemeClr val="l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accent1"/>
                </a:solidFill>
                <a:latin typeface="Roboto Medium"/>
                <a:ea typeface="Roboto Medium"/>
                <a:cs typeface="Roboto Medium"/>
                <a:sym typeface="Roboto Medium"/>
              </a:rPr>
              <a:t>Problems in the Real </a:t>
            </a:r>
            <a:r>
              <a:rPr lang="en" sz="1600">
                <a:solidFill>
                  <a:schemeClr val="accent1"/>
                </a:solidFill>
                <a:latin typeface="Roboto Medium"/>
                <a:ea typeface="Roboto Medium"/>
                <a:cs typeface="Roboto Medium"/>
                <a:sym typeface="Roboto Medium"/>
              </a:rPr>
              <a:t>World</a:t>
            </a:r>
            <a:endParaRPr sz="1600">
              <a:solidFill>
                <a:schemeClr val="accent1"/>
              </a:solidFill>
              <a:latin typeface="Roboto Medium"/>
              <a:ea typeface="Roboto Medium"/>
              <a:cs typeface="Roboto Medium"/>
              <a:sym typeface="Roboto Medium"/>
            </a:endParaRPr>
          </a:p>
        </p:txBody>
      </p:sp>
      <p:cxnSp>
        <p:nvCxnSpPr>
          <p:cNvPr id="210" name="Google Shape;210;p24"/>
          <p:cNvCxnSpPr/>
          <p:nvPr/>
        </p:nvCxnSpPr>
        <p:spPr>
          <a:xfrm>
            <a:off x="311700" y="1682496"/>
            <a:ext cx="8520600" cy="0"/>
          </a:xfrm>
          <a:prstGeom prst="straightConnector1">
            <a:avLst/>
          </a:prstGeom>
          <a:noFill/>
          <a:ln cap="flat" cmpd="sng" w="76200">
            <a:solidFill>
              <a:schemeClr val="lt2"/>
            </a:solidFill>
            <a:prstDash val="solid"/>
            <a:round/>
            <a:headEnd len="med" w="med" type="none"/>
            <a:tailEnd len="med" w="med" type="none"/>
          </a:ln>
        </p:spPr>
      </p:cxnSp>
      <p:sp>
        <p:nvSpPr>
          <p:cNvPr id="211" name="Google Shape;211;p24"/>
          <p:cNvSpPr/>
          <p:nvPr/>
        </p:nvSpPr>
        <p:spPr>
          <a:xfrm>
            <a:off x="311703" y="1133791"/>
            <a:ext cx="765300" cy="398400"/>
          </a:xfrm>
          <a:prstGeom prst="wedgeRoundRectCallout">
            <a:avLst>
              <a:gd fmla="val -20833" name="adj1"/>
              <a:gd fmla="val 62500" name="adj2"/>
              <a:gd fmla="val 0" name="adj3"/>
            </a:avLst>
          </a:prstGeom>
          <a:solidFill>
            <a:schemeClr val="lt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a:ea typeface="Roboto"/>
                <a:cs typeface="Roboto"/>
                <a:sym typeface="Roboto"/>
              </a:rPr>
              <a:t>Today</a:t>
            </a:r>
            <a:endParaRPr sz="1600">
              <a:latin typeface="Roboto"/>
              <a:ea typeface="Roboto"/>
              <a:cs typeface="Roboto"/>
              <a:sym typeface="Roboto"/>
            </a:endParaRPr>
          </a:p>
        </p:txBody>
      </p:sp>
      <p:sp>
        <p:nvSpPr>
          <p:cNvPr id="212" name="Google Shape;212;p24"/>
          <p:cNvSpPr/>
          <p:nvPr/>
        </p:nvSpPr>
        <p:spPr>
          <a:xfrm>
            <a:off x="1892999" y="1133793"/>
            <a:ext cx="1874400" cy="398400"/>
          </a:xfrm>
          <a:prstGeom prst="wedgeRoundRectCallout">
            <a:avLst>
              <a:gd fmla="val -20833" name="adj1"/>
              <a:gd fmla="val 62500" name="adj2"/>
              <a:gd fmla="val 0" name="adj3"/>
            </a:avLst>
          </a:prstGeom>
          <a:solidFill>
            <a:schemeClr val="lt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a:ea typeface="Roboto"/>
                <a:cs typeface="Roboto"/>
                <a:sym typeface="Roboto"/>
              </a:rPr>
              <a:t>2 weeks from now</a:t>
            </a:r>
            <a:endParaRPr sz="1600">
              <a:latin typeface="Roboto"/>
              <a:ea typeface="Roboto"/>
              <a:cs typeface="Roboto"/>
              <a:sym typeface="Roboto"/>
            </a:endParaRPr>
          </a:p>
        </p:txBody>
      </p:sp>
      <p:sp>
        <p:nvSpPr>
          <p:cNvPr id="213" name="Google Shape;213;p24"/>
          <p:cNvSpPr/>
          <p:nvPr/>
        </p:nvSpPr>
        <p:spPr>
          <a:xfrm flipH="1">
            <a:off x="5376599" y="1133793"/>
            <a:ext cx="1874400" cy="398400"/>
          </a:xfrm>
          <a:prstGeom prst="wedgeRoundRectCallout">
            <a:avLst>
              <a:gd fmla="val -20833" name="adj1"/>
              <a:gd fmla="val 62500" name="adj2"/>
              <a:gd fmla="val 0" name="adj3"/>
            </a:avLst>
          </a:prstGeom>
          <a:solidFill>
            <a:schemeClr val="lt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a:ea typeface="Roboto"/>
                <a:cs typeface="Roboto"/>
                <a:sym typeface="Roboto"/>
              </a:rPr>
              <a:t>8 weeks from now</a:t>
            </a:r>
            <a:endParaRPr sz="1600">
              <a:latin typeface="Roboto"/>
              <a:ea typeface="Roboto"/>
              <a:cs typeface="Roboto"/>
              <a:sym typeface="Roboto"/>
            </a:endParaRPr>
          </a:p>
        </p:txBody>
      </p:sp>
      <p:sp>
        <p:nvSpPr>
          <p:cNvPr id="214" name="Google Shape;214;p24"/>
          <p:cNvSpPr/>
          <p:nvPr/>
        </p:nvSpPr>
        <p:spPr>
          <a:xfrm flipH="1">
            <a:off x="7460700" y="1133800"/>
            <a:ext cx="1371600" cy="398400"/>
          </a:xfrm>
          <a:prstGeom prst="wedgeRoundRectCallout">
            <a:avLst>
              <a:gd fmla="val -20833" name="adj1"/>
              <a:gd fmla="val 62500" name="adj2"/>
              <a:gd fmla="val 0" name="adj3"/>
            </a:avLst>
          </a:prstGeom>
          <a:solidFill>
            <a:schemeClr val="lt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a:ea typeface="Roboto"/>
                <a:cs typeface="Roboto"/>
                <a:sym typeface="Roboto"/>
              </a:rPr>
              <a:t>Winter Break</a:t>
            </a:r>
            <a:endParaRPr sz="1600">
              <a:latin typeface="Roboto"/>
              <a:ea typeface="Roboto"/>
              <a:cs typeface="Roboto"/>
              <a:sym typeface="Roboto"/>
            </a:endParaRPr>
          </a:p>
        </p:txBody>
      </p:sp>
      <p:sp>
        <p:nvSpPr>
          <p:cNvPr id="215" name="Google Shape;215;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
                                        <p:tgtEl>
                                          <p:spTgt spid="2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
                                        <p:tgtEl>
                                          <p:spTgt spid="2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
                                        <p:tgtEl>
                                          <p:spTgt spid="2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 you hope to learn in CSE 373?</a:t>
            </a:r>
            <a:endParaRPr/>
          </a:p>
        </p:txBody>
      </p:sp>
      <p:sp>
        <p:nvSpPr>
          <p:cNvPr id="221" name="Google Shape;221;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Becoming a better programmer.</a:t>
            </a:r>
            <a:endParaRPr/>
          </a:p>
          <a:p>
            <a:pPr indent="-330200" lvl="0" marL="457200" rtl="0" algn="l">
              <a:spcBef>
                <a:spcPts val="0"/>
              </a:spcBef>
              <a:spcAft>
                <a:spcPts val="0"/>
              </a:spcAft>
              <a:buSzPts val="1600"/>
              <a:buChar char="•"/>
            </a:pPr>
            <a:r>
              <a:rPr lang="en"/>
              <a:t>Using data for good.</a:t>
            </a:r>
            <a:endParaRPr/>
          </a:p>
          <a:p>
            <a:pPr indent="-330200" lvl="0" marL="457200" rtl="0" algn="l">
              <a:spcBef>
                <a:spcPts val="0"/>
              </a:spcBef>
              <a:spcAft>
                <a:spcPts val="0"/>
              </a:spcAft>
              <a:buSzPts val="1600"/>
              <a:buChar char="•"/>
            </a:pPr>
            <a:r>
              <a:rPr lang="en"/>
              <a:t>Becoming coding interviewer.</a:t>
            </a:r>
            <a:endParaRPr/>
          </a:p>
          <a:p>
            <a:pPr indent="-330200" lvl="0" marL="457200" rtl="0" algn="l">
              <a:spcBef>
                <a:spcPts val="0"/>
              </a:spcBef>
              <a:spcAft>
                <a:spcPts val="0"/>
              </a:spcAft>
              <a:buSzPts val="1600"/>
              <a:buChar char="•"/>
            </a:pPr>
            <a:r>
              <a:rPr lang="en"/>
              <a:t>Competitivity and becoming a better learner.</a:t>
            </a:r>
            <a:endParaRPr/>
          </a:p>
          <a:p>
            <a:pPr indent="-330200" lvl="0" marL="457200" rtl="0" algn="l">
              <a:spcBef>
                <a:spcPts val="0"/>
              </a:spcBef>
              <a:spcAft>
                <a:spcPts val="0"/>
              </a:spcAft>
              <a:buSzPts val="1600"/>
              <a:buChar char="•"/>
            </a:pPr>
            <a:r>
              <a:rPr lang="en"/>
              <a:t>Building larger programs.</a:t>
            </a:r>
            <a:endParaRPr/>
          </a:p>
        </p:txBody>
      </p:sp>
      <p:sp>
        <p:nvSpPr>
          <p:cNvPr id="222" name="Google Shape;222;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26"/>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406400" lvl="0" marL="548640" rtl="0" algn="l">
              <a:lnSpc>
                <a:spcPct val="115000"/>
              </a:lnSpc>
              <a:spcBef>
                <a:spcPts val="0"/>
              </a:spcBef>
              <a:spcAft>
                <a:spcPts val="0"/>
              </a:spcAft>
              <a:buClr>
                <a:schemeClr val="accent1"/>
              </a:buClr>
              <a:buSzPts val="2800"/>
              <a:buFont typeface="Roboto"/>
              <a:buAutoNum type="arabicPeriod"/>
            </a:pPr>
            <a:r>
              <a:rPr b="1" lang="en" sz="2800">
                <a:solidFill>
                  <a:schemeClr val="accent1"/>
                </a:solidFill>
                <a:latin typeface="Roboto"/>
                <a:ea typeface="Roboto"/>
                <a:cs typeface="Roboto"/>
                <a:sym typeface="Roboto"/>
              </a:rPr>
              <a:t>Writing code that runs efficiently</a:t>
            </a:r>
            <a:endParaRPr b="1" sz="2800">
              <a:solidFill>
                <a:schemeClr val="accent1"/>
              </a:solidFill>
              <a:latin typeface="Roboto"/>
              <a:ea typeface="Roboto"/>
              <a:cs typeface="Roboto"/>
              <a:sym typeface="Roboto"/>
            </a:endParaRPr>
          </a:p>
          <a:p>
            <a:pPr indent="-406400" lvl="0" marL="548640" rtl="0" algn="l">
              <a:lnSpc>
                <a:spcPct val="115000"/>
              </a:lnSpc>
              <a:spcBef>
                <a:spcPts val="0"/>
              </a:spcBef>
              <a:spcAft>
                <a:spcPts val="0"/>
              </a:spcAft>
              <a:buClr>
                <a:schemeClr val="accent1"/>
              </a:buClr>
              <a:buSzPts val="2800"/>
              <a:buFont typeface="Roboto"/>
              <a:buAutoNum type="arabicPeriod"/>
            </a:pPr>
            <a:r>
              <a:rPr b="1" lang="en" sz="2800">
                <a:solidFill>
                  <a:schemeClr val="accent1"/>
                </a:solidFill>
                <a:latin typeface="Roboto"/>
                <a:ea typeface="Roboto"/>
                <a:cs typeface="Roboto"/>
                <a:sym typeface="Roboto"/>
              </a:rPr>
              <a:t>Writing code efficiently</a:t>
            </a:r>
            <a:endParaRPr b="1" sz="2800">
              <a:solidFill>
                <a:schemeClr val="accent1"/>
              </a:solidFill>
              <a:latin typeface="Roboto"/>
              <a:ea typeface="Roboto"/>
              <a:cs typeface="Roboto"/>
              <a:sym typeface="Roboto"/>
            </a:endParaRPr>
          </a:p>
        </p:txBody>
      </p:sp>
      <p:sp>
        <p:nvSpPr>
          <p:cNvPr id="228" name="Google Shape;228;p26"/>
          <p:cNvSpPr/>
          <p:nvPr/>
        </p:nvSpPr>
        <p:spPr>
          <a:xfrm>
            <a:off x="1038125" y="1959516"/>
            <a:ext cx="5393100" cy="10038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600">
              <a:solidFill>
                <a:schemeClr val="accent1"/>
              </a:solidFill>
              <a:latin typeface="Roboto Medium"/>
              <a:ea typeface="Roboto Medium"/>
              <a:cs typeface="Roboto Medium"/>
              <a:sym typeface="Roboto Medium"/>
            </a:endParaRPr>
          </a:p>
        </p:txBody>
      </p:sp>
      <p:sp>
        <p:nvSpPr>
          <p:cNvPr id="229" name="Google Shape;229;p26"/>
          <p:cNvSpPr/>
          <p:nvPr/>
        </p:nvSpPr>
        <p:spPr>
          <a:xfrm flipH="1">
            <a:off x="3591075" y="3001850"/>
            <a:ext cx="1920300" cy="548700"/>
          </a:xfrm>
          <a:prstGeom prst="wedgeRoundRectCallout">
            <a:avLst>
              <a:gd fmla="val -20985" name="adj1"/>
              <a:gd fmla="val -60567" name="adj2"/>
              <a:gd fmla="val 0" name="adj3"/>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lt1"/>
                </a:solidFill>
                <a:latin typeface="Roboto"/>
                <a:ea typeface="Roboto"/>
                <a:cs typeface="Roboto"/>
                <a:sym typeface="Roboto"/>
              </a:rPr>
              <a:t>Processes</a:t>
            </a:r>
            <a:endParaRPr b="1" sz="2800">
              <a:solidFill>
                <a:schemeClr val="lt1"/>
              </a:solidFill>
              <a:latin typeface="Roboto"/>
              <a:ea typeface="Roboto"/>
              <a:cs typeface="Roboto"/>
              <a:sym typeface="Roboto"/>
            </a:endParaRPr>
          </a:p>
        </p:txBody>
      </p:sp>
      <p:sp>
        <p:nvSpPr>
          <p:cNvPr id="230" name="Google Shape;230;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
                                        <p:tgtEl>
                                          <p:spTgt spid="2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Manner in Which Learning Occurs (TMWLO)</a:t>
            </a:r>
            <a:endParaRPr/>
          </a:p>
        </p:txBody>
      </p:sp>
      <p:sp>
        <p:nvSpPr>
          <p:cNvPr id="236" name="Google Shape;236;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is through metacognition, e.g. </a:t>
            </a:r>
            <a:r>
              <a:rPr b="1" lang="en">
                <a:solidFill>
                  <a:schemeClr val="accent1"/>
                </a:solidFill>
                <a:latin typeface="Roboto"/>
                <a:ea typeface="Roboto"/>
                <a:cs typeface="Roboto"/>
                <a:sym typeface="Roboto"/>
              </a:rPr>
              <a:t>asking questions about your solution process</a:t>
            </a:r>
            <a:r>
              <a:rPr lang="en"/>
              <a:t>.</a:t>
            </a:r>
            <a:endParaRPr/>
          </a:p>
          <a:p>
            <a:pPr indent="0" lvl="0" marL="0" rtl="0" algn="l">
              <a:spcBef>
                <a:spcPts val="800"/>
              </a:spcBef>
              <a:spcAft>
                <a:spcPts val="0"/>
              </a:spcAft>
              <a:buNone/>
            </a:pPr>
            <a:r>
              <a:rPr lang="en"/>
              <a:t>Explain to yourself why you’re making this change to your program while debugging.</a:t>
            </a:r>
            <a:endParaRPr/>
          </a:p>
          <a:p>
            <a:pPr indent="0" lvl="0" marL="0" rtl="0" algn="l">
              <a:spcBef>
                <a:spcPts val="1000"/>
              </a:spcBef>
              <a:spcAft>
                <a:spcPts val="0"/>
              </a:spcAft>
              <a:buNone/>
            </a:pPr>
            <a:r>
              <a:rPr lang="en"/>
              <a:t>Make an explicit prediction of what you expect to see before you run your program.</a:t>
            </a:r>
            <a:endParaRPr/>
          </a:p>
          <a:p>
            <a:pPr indent="0" lvl="0" marL="0" rtl="0" algn="l">
              <a:spcBef>
                <a:spcPts val="1000"/>
              </a:spcBef>
              <a:spcAft>
                <a:spcPts val="0"/>
              </a:spcAft>
              <a:buNone/>
            </a:pPr>
            <a:r>
              <a:rPr lang="en"/>
              <a:t>Be aware when you’re not making progress on a code writing or debugging task, so you need to take a break or try a different strategy.</a:t>
            </a:r>
            <a:endParaRPr/>
          </a:p>
          <a:p>
            <a:pPr indent="0" lvl="0" marL="0" rtl="0" algn="l">
              <a:spcBef>
                <a:spcPts val="1000"/>
              </a:spcBef>
              <a:spcAft>
                <a:spcPts val="0"/>
              </a:spcAft>
              <a:buNone/>
            </a:pPr>
            <a:r>
              <a:rPr lang="en"/>
              <a:t>Explain the tradeoffs with using a different data structure or algorithm. If one or more requirements change, how </a:t>
            </a:r>
            <a:r>
              <a:rPr lang="en"/>
              <a:t>would the solution change as a result?</a:t>
            </a:r>
            <a:endParaRPr/>
          </a:p>
          <a:p>
            <a:pPr indent="0" lvl="0" marL="0" rtl="0" algn="l">
              <a:spcBef>
                <a:spcPts val="1000"/>
              </a:spcBef>
              <a:spcAft>
                <a:spcPts val="0"/>
              </a:spcAft>
              <a:buNone/>
            </a:pPr>
            <a:r>
              <a:rPr lang="en"/>
              <a:t>Reflect on how you ruled out alternative ideas along the way to a solution.</a:t>
            </a:r>
            <a:endParaRPr/>
          </a:p>
          <a:p>
            <a:pPr indent="0" lvl="0" marL="0" rtl="0" algn="l">
              <a:spcBef>
                <a:spcPts val="1000"/>
              </a:spcBef>
              <a:spcAft>
                <a:spcPts val="1000"/>
              </a:spcAft>
              <a:buNone/>
            </a:pPr>
            <a:r>
              <a:rPr lang="en"/>
              <a:t>State the learning goals for the problem and its relationship to other ideas in the course.</a:t>
            </a:r>
            <a:endParaRPr/>
          </a:p>
        </p:txBody>
      </p:sp>
      <p:sp>
        <p:nvSpPr>
          <p:cNvPr id="237" name="Google Shape;237;p27"/>
          <p:cNvSpPr txBox="1"/>
          <p:nvPr/>
        </p:nvSpPr>
        <p:spPr>
          <a:xfrm>
            <a:off x="0" y="4969000"/>
            <a:ext cx="9144000" cy="183000"/>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None/>
            </a:pPr>
            <a:r>
              <a:rPr lang="en" sz="600">
                <a:solidFill>
                  <a:schemeClr val="dk2"/>
                </a:solidFill>
                <a:latin typeface="Roboto Light"/>
                <a:ea typeface="Roboto Light"/>
                <a:cs typeface="Roboto Light"/>
                <a:sym typeface="Roboto Light"/>
              </a:rPr>
              <a:t>In Defense of Continuous Exposition by the Teacher: Definitions of “Lecture” and “Active Learning” (Mark Guzdial/Computing Education Research Blog)</a:t>
            </a:r>
            <a:endParaRPr sz="600">
              <a:solidFill>
                <a:schemeClr val="dk2"/>
              </a:solidFill>
              <a:latin typeface="Roboto Light"/>
              <a:ea typeface="Roboto Light"/>
              <a:cs typeface="Roboto Light"/>
              <a:sym typeface="Roboto Light"/>
            </a:endParaRPr>
          </a:p>
        </p:txBody>
      </p:sp>
      <p:sp>
        <p:nvSpPr>
          <p:cNvPr id="238" name="Google Shape;238;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28"/>
          <p:cNvSpPr txBox="1"/>
          <p:nvPr>
            <p:ph type="title"/>
          </p:nvPr>
        </p:nvSpPr>
        <p:spPr>
          <a:xfrm>
            <a:off x="311700" y="448056"/>
            <a:ext cx="4755000" cy="576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a:t>Real world analogues</a:t>
            </a:r>
            <a:endParaRPr u="sng">
              <a:solidFill>
                <a:schemeClr val="lt2"/>
              </a:solidFill>
            </a:endParaRPr>
          </a:p>
        </p:txBody>
      </p:sp>
      <p:pic>
        <p:nvPicPr>
          <p:cNvPr id="244" name="Google Shape;244;p28"/>
          <p:cNvPicPr preferRelativeResize="0"/>
          <p:nvPr/>
        </p:nvPicPr>
        <p:blipFill rotWithShape="1">
          <a:blip r:embed="rId3">
            <a:alphaModFix/>
          </a:blip>
          <a:srcRect b="0" l="-200" r="0" t="0"/>
          <a:stretch/>
        </p:blipFill>
        <p:spPr>
          <a:xfrm>
            <a:off x="5120650" y="0"/>
            <a:ext cx="4023360" cy="4023360"/>
          </a:xfrm>
          <a:prstGeom prst="rect">
            <a:avLst/>
          </a:prstGeom>
          <a:noFill/>
          <a:ln>
            <a:noFill/>
          </a:ln>
        </p:spPr>
      </p:pic>
      <p:sp>
        <p:nvSpPr>
          <p:cNvPr id="245" name="Google Shape;245;p28"/>
          <p:cNvSpPr txBox="1"/>
          <p:nvPr/>
        </p:nvSpPr>
        <p:spPr>
          <a:xfrm>
            <a:off x="0" y="4969000"/>
            <a:ext cx="9144000" cy="183000"/>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None/>
            </a:pPr>
            <a:r>
              <a:rPr lang="en" sz="600">
                <a:solidFill>
                  <a:schemeClr val="dk2"/>
                </a:solidFill>
                <a:latin typeface="Roboto Light"/>
                <a:ea typeface="Roboto Light"/>
                <a:cs typeface="Roboto Light"/>
                <a:sym typeface="Roboto Light"/>
              </a:rPr>
              <a:t>Rubber duck assisting with debugging (Tom Morris/Wikimedia)</a:t>
            </a:r>
            <a:endParaRPr sz="600">
              <a:solidFill>
                <a:schemeClr val="dk2"/>
              </a:solidFill>
              <a:latin typeface="Roboto Light"/>
              <a:ea typeface="Roboto Light"/>
              <a:cs typeface="Roboto Light"/>
              <a:sym typeface="Roboto Light"/>
            </a:endParaRPr>
          </a:p>
        </p:txBody>
      </p:sp>
      <p:sp>
        <p:nvSpPr>
          <p:cNvPr id="246" name="Google Shape;246;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7" name="Google Shape;247;p28"/>
          <p:cNvSpPr txBox="1"/>
          <p:nvPr>
            <p:ph idx="1" type="body"/>
          </p:nvPr>
        </p:nvSpPr>
        <p:spPr>
          <a:xfrm>
            <a:off x="311700" y="1152144"/>
            <a:ext cx="4755000" cy="342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000"/>
              </a:spcBef>
              <a:spcAft>
                <a:spcPts val="0"/>
              </a:spcAft>
              <a:buNone/>
            </a:pPr>
            <a:r>
              <a:rPr lang="en" sz="3000" u="sng">
                <a:solidFill>
                  <a:schemeClr val="hlink"/>
                </a:solidFill>
                <a:latin typeface="Roboto Medium"/>
                <a:ea typeface="Roboto Medium"/>
                <a:cs typeface="Roboto Medium"/>
                <a:sym typeface="Roboto Medium"/>
                <a:hlinkClick r:id="rId4"/>
              </a:rPr>
              <a:t>Minimal working example</a:t>
            </a:r>
            <a:endParaRPr sz="3000">
              <a:latin typeface="Roboto Medium"/>
              <a:ea typeface="Roboto Medium"/>
              <a:cs typeface="Roboto Medium"/>
              <a:sym typeface="Roboto Medium"/>
            </a:endParaRPr>
          </a:p>
          <a:p>
            <a:pPr indent="0" lvl="0" marL="0" rtl="0" algn="l">
              <a:spcBef>
                <a:spcPts val="1000"/>
              </a:spcBef>
              <a:spcAft>
                <a:spcPts val="0"/>
              </a:spcAft>
              <a:buClr>
                <a:schemeClr val="dk1"/>
              </a:buClr>
              <a:buSzPts val="1100"/>
              <a:buFont typeface="Arial"/>
              <a:buNone/>
            </a:pPr>
            <a:r>
              <a:rPr lang="en" sz="3000" u="sng">
                <a:solidFill>
                  <a:schemeClr val="accent1"/>
                </a:solidFill>
                <a:latin typeface="Roboto Medium"/>
                <a:ea typeface="Roboto Medium"/>
                <a:cs typeface="Roboto Medium"/>
                <a:sym typeface="Roboto Medium"/>
                <a:hlinkClick r:id="rId5"/>
              </a:rPr>
              <a:t>Rubber duck debugging</a:t>
            </a:r>
            <a:endParaRPr sz="3000">
              <a:latin typeface="Roboto Medium"/>
              <a:ea typeface="Roboto Medium"/>
              <a:cs typeface="Roboto Medium"/>
              <a:sym typeface="Roboto Medium"/>
            </a:endParaRPr>
          </a:p>
          <a:p>
            <a:pPr indent="0" lvl="0" marL="0" rtl="0" algn="l">
              <a:spcBef>
                <a:spcPts val="1000"/>
              </a:spcBef>
              <a:spcAft>
                <a:spcPts val="1000"/>
              </a:spcAft>
              <a:buNone/>
            </a:pPr>
            <a:r>
              <a:rPr lang="en" sz="3000" u="sng">
                <a:solidFill>
                  <a:schemeClr val="hlink"/>
                </a:solidFill>
                <a:latin typeface="Roboto Medium"/>
                <a:ea typeface="Roboto Medium"/>
                <a:cs typeface="Roboto Medium"/>
                <a:sym typeface="Roboto Medium"/>
                <a:hlinkClick r:id="rId6"/>
              </a:rPr>
              <a:t>Scientific method</a:t>
            </a:r>
            <a:endParaRPr sz="3000">
              <a:latin typeface="Roboto Medium"/>
              <a:ea typeface="Roboto Medium"/>
              <a:cs typeface="Roboto Medium"/>
              <a:sym typeface="Roboto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Basic Learning Workflow</a:t>
            </a:r>
            <a:endParaRPr/>
          </a:p>
        </p:txBody>
      </p:sp>
      <p:sp>
        <p:nvSpPr>
          <p:cNvPr id="253" name="Google Shape;253;p29"/>
          <p:cNvSpPr/>
          <p:nvPr/>
        </p:nvSpPr>
        <p:spPr>
          <a:xfrm>
            <a:off x="3145650" y="1889750"/>
            <a:ext cx="5686500" cy="18288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Studying,</a:t>
            </a:r>
            <a:br>
              <a:rPr b="1" lang="en" sz="1600">
                <a:solidFill>
                  <a:schemeClr val="lt1"/>
                </a:solidFill>
                <a:latin typeface="Roboto"/>
                <a:ea typeface="Roboto"/>
                <a:cs typeface="Roboto"/>
                <a:sym typeface="Roboto"/>
              </a:rPr>
            </a:br>
            <a:r>
              <a:rPr b="1" lang="en" sz="1600">
                <a:solidFill>
                  <a:schemeClr val="lt1"/>
                </a:solidFill>
                <a:latin typeface="Roboto"/>
                <a:ea typeface="Roboto"/>
                <a:cs typeface="Roboto"/>
                <a:sym typeface="Roboto"/>
              </a:rPr>
              <a:t>Homework,</a:t>
            </a:r>
            <a:br>
              <a:rPr b="1" lang="en" sz="1600">
                <a:solidFill>
                  <a:schemeClr val="lt1"/>
                </a:solidFill>
                <a:latin typeface="Roboto"/>
                <a:ea typeface="Roboto"/>
                <a:cs typeface="Roboto"/>
                <a:sym typeface="Roboto"/>
              </a:rPr>
            </a:br>
            <a:r>
              <a:rPr b="1" lang="en" sz="1600">
                <a:solidFill>
                  <a:schemeClr val="lt1"/>
                </a:solidFill>
                <a:latin typeface="Roboto"/>
                <a:ea typeface="Roboto"/>
                <a:cs typeface="Roboto"/>
                <a:sym typeface="Roboto"/>
              </a:rPr>
              <a:t>Guerrilla Section</a:t>
            </a:r>
            <a:endParaRPr b="1" sz="1600">
              <a:solidFill>
                <a:schemeClr val="lt1"/>
              </a:solidFill>
              <a:latin typeface="Roboto"/>
              <a:ea typeface="Roboto"/>
              <a:cs typeface="Roboto"/>
              <a:sym typeface="Roboto"/>
            </a:endParaRPr>
          </a:p>
        </p:txBody>
      </p:sp>
      <p:sp>
        <p:nvSpPr>
          <p:cNvPr id="254" name="Google Shape;254;p29"/>
          <p:cNvSpPr/>
          <p:nvPr/>
        </p:nvSpPr>
        <p:spPr>
          <a:xfrm>
            <a:off x="310950" y="1889760"/>
            <a:ext cx="2834700" cy="18288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Lecture,</a:t>
            </a:r>
            <a:br>
              <a:rPr b="1" lang="en" sz="1600">
                <a:solidFill>
                  <a:schemeClr val="lt1"/>
                </a:solidFill>
                <a:latin typeface="Roboto"/>
                <a:ea typeface="Roboto"/>
                <a:cs typeface="Roboto"/>
                <a:sym typeface="Roboto"/>
              </a:rPr>
            </a:br>
            <a:r>
              <a:rPr b="1" lang="en" sz="1600">
                <a:solidFill>
                  <a:schemeClr val="lt1"/>
                </a:solidFill>
                <a:latin typeface="Roboto"/>
                <a:ea typeface="Roboto"/>
                <a:cs typeface="Roboto"/>
                <a:sym typeface="Roboto"/>
              </a:rPr>
              <a:t>Quiz Section</a:t>
            </a:r>
            <a:endParaRPr sz="1600">
              <a:solidFill>
                <a:schemeClr val="lt1"/>
              </a:solidFill>
              <a:latin typeface="Roboto Light"/>
              <a:ea typeface="Roboto Light"/>
              <a:cs typeface="Roboto Light"/>
              <a:sym typeface="Roboto Light"/>
            </a:endParaRPr>
          </a:p>
        </p:txBody>
      </p:sp>
      <p:cxnSp>
        <p:nvCxnSpPr>
          <p:cNvPr id="255" name="Google Shape;255;p29"/>
          <p:cNvCxnSpPr/>
          <p:nvPr/>
        </p:nvCxnSpPr>
        <p:spPr>
          <a:xfrm>
            <a:off x="311700" y="1682496"/>
            <a:ext cx="8520600" cy="0"/>
          </a:xfrm>
          <a:prstGeom prst="straightConnector1">
            <a:avLst/>
          </a:prstGeom>
          <a:noFill/>
          <a:ln cap="flat" cmpd="sng" w="76200">
            <a:solidFill>
              <a:schemeClr val="lt2"/>
            </a:solidFill>
            <a:prstDash val="solid"/>
            <a:round/>
            <a:headEnd len="med" w="med" type="none"/>
            <a:tailEnd len="med" w="med" type="none"/>
          </a:ln>
        </p:spPr>
      </p:cxnSp>
      <p:sp>
        <p:nvSpPr>
          <p:cNvPr id="256" name="Google Shape;256;p29"/>
          <p:cNvSpPr/>
          <p:nvPr/>
        </p:nvSpPr>
        <p:spPr>
          <a:xfrm>
            <a:off x="311700" y="1133800"/>
            <a:ext cx="731400" cy="398400"/>
          </a:xfrm>
          <a:prstGeom prst="wedgeRoundRectCallout">
            <a:avLst>
              <a:gd fmla="val -20833" name="adj1"/>
              <a:gd fmla="val 62500" name="adj2"/>
              <a:gd fmla="val 0" name="adj3"/>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a:ea typeface="Roboto"/>
                <a:cs typeface="Roboto"/>
                <a:sym typeface="Roboto"/>
              </a:rPr>
              <a:t>Least</a:t>
            </a:r>
            <a:endParaRPr sz="1600">
              <a:latin typeface="Roboto"/>
              <a:ea typeface="Roboto"/>
              <a:cs typeface="Roboto"/>
              <a:sym typeface="Roboto"/>
            </a:endParaRPr>
          </a:p>
        </p:txBody>
      </p:sp>
      <p:sp>
        <p:nvSpPr>
          <p:cNvPr id="257" name="Google Shape;257;p29"/>
          <p:cNvSpPr/>
          <p:nvPr/>
        </p:nvSpPr>
        <p:spPr>
          <a:xfrm flipH="1">
            <a:off x="8100900" y="1133800"/>
            <a:ext cx="731400" cy="398400"/>
          </a:xfrm>
          <a:prstGeom prst="wedgeRoundRectCallout">
            <a:avLst>
              <a:gd fmla="val -20833" name="adj1"/>
              <a:gd fmla="val 62500" name="adj2"/>
              <a:gd fmla="val 0" name="adj3"/>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a:ea typeface="Roboto"/>
                <a:cs typeface="Roboto"/>
                <a:sym typeface="Roboto"/>
              </a:rPr>
              <a:t>Most</a:t>
            </a:r>
            <a:endParaRPr sz="1600">
              <a:latin typeface="Roboto"/>
              <a:ea typeface="Roboto"/>
              <a:cs typeface="Roboto"/>
              <a:sym typeface="Roboto"/>
            </a:endParaRPr>
          </a:p>
        </p:txBody>
      </p:sp>
      <p:sp>
        <p:nvSpPr>
          <p:cNvPr id="258" name="Google Shape;258;p29"/>
          <p:cNvSpPr/>
          <p:nvPr/>
        </p:nvSpPr>
        <p:spPr>
          <a:xfrm flipH="1">
            <a:off x="6569826" y="3810000"/>
            <a:ext cx="1371600" cy="612600"/>
          </a:xfrm>
          <a:prstGeom prst="wedgeRoundRectCallout">
            <a:avLst>
              <a:gd fmla="val -20985" name="adj1"/>
              <a:gd fmla="val -60567" name="adj2"/>
              <a:gd fmla="val 0" name="adj3"/>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Next week’s QuickCheck</a:t>
            </a:r>
            <a:endParaRPr b="1" sz="1600">
              <a:solidFill>
                <a:schemeClr val="lt1"/>
              </a:solidFill>
              <a:latin typeface="Roboto"/>
              <a:ea typeface="Roboto"/>
              <a:cs typeface="Roboto"/>
              <a:sym typeface="Roboto"/>
            </a:endParaRPr>
          </a:p>
        </p:txBody>
      </p:sp>
      <p:sp>
        <p:nvSpPr>
          <p:cNvPr id="259" name="Google Shape;259;p29"/>
          <p:cNvSpPr txBox="1"/>
          <p:nvPr/>
        </p:nvSpPr>
        <p:spPr>
          <a:xfrm>
            <a:off x="3200400" y="1122700"/>
            <a:ext cx="2743200" cy="42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Roboto"/>
                <a:ea typeface="Roboto"/>
                <a:cs typeface="Roboto"/>
                <a:sym typeface="Roboto"/>
              </a:rPr>
              <a:t>Comfort with a topic</a:t>
            </a:r>
            <a:endParaRPr b="1">
              <a:latin typeface="Roboto"/>
              <a:ea typeface="Roboto"/>
              <a:cs typeface="Roboto"/>
              <a:sym typeface="Roboto"/>
            </a:endParaRPr>
          </a:p>
        </p:txBody>
      </p:sp>
      <p:sp>
        <p:nvSpPr>
          <p:cNvPr id="260" name="Google Shape;260;p29"/>
          <p:cNvSpPr/>
          <p:nvPr/>
        </p:nvSpPr>
        <p:spPr>
          <a:xfrm>
            <a:off x="3145650" y="1530700"/>
            <a:ext cx="5686500" cy="303600"/>
          </a:xfrm>
          <a:prstGeom prst="chevron">
            <a:avLst>
              <a:gd fmla="val 50000" name="adj"/>
            </a:avLst>
          </a:prstGeom>
          <a:solidFill>
            <a:schemeClr val="l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Roboto"/>
                <a:ea typeface="Roboto"/>
                <a:cs typeface="Roboto"/>
                <a:sym typeface="Roboto"/>
              </a:rPr>
              <a:t>Office Hours</a:t>
            </a:r>
            <a:endParaRPr b="1">
              <a:solidFill>
                <a:schemeClr val="accent1"/>
              </a:solidFill>
              <a:latin typeface="Roboto"/>
              <a:ea typeface="Roboto"/>
              <a:cs typeface="Roboto"/>
              <a:sym typeface="Roboto"/>
            </a:endParaRPr>
          </a:p>
        </p:txBody>
      </p:sp>
      <p:sp>
        <p:nvSpPr>
          <p:cNvPr id="261" name="Google Shape;261;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
                                        <p:tgtEl>
                                          <p:spTgt spid="2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
                                        <p:tgtEl>
                                          <p:spTgt spid="2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
                                        <p:tgtEl>
                                          <p:spTgt spid="2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
                                        <p:tgtEl>
                                          <p:spTgt spid="2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3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7200">
                <a:solidFill>
                  <a:schemeClr val="hlink"/>
                </a:solidFill>
                <a:uFill>
                  <a:noFill/>
                </a:uFill>
                <a:latin typeface="Roboto Medium"/>
                <a:ea typeface="Roboto Medium"/>
                <a:cs typeface="Roboto Medium"/>
                <a:sym typeface="Roboto Medium"/>
                <a:hlinkClick r:id="rId3"/>
              </a:rPr>
              <a:t>cs.uw.edu/373</a:t>
            </a:r>
            <a:endParaRPr sz="7200">
              <a:latin typeface="Roboto Medium"/>
              <a:ea typeface="Roboto Medium"/>
              <a:cs typeface="Roboto Medium"/>
              <a:sym typeface="Roboto Medium"/>
            </a:endParaRPr>
          </a:p>
        </p:txBody>
      </p:sp>
      <p:sp>
        <p:nvSpPr>
          <p:cNvPr id="267" name="Google Shape;267;p30"/>
          <p:cNvSpPr/>
          <p:nvPr/>
        </p:nvSpPr>
        <p:spPr>
          <a:xfrm>
            <a:off x="3978677" y="3090375"/>
            <a:ext cx="2514600" cy="685800"/>
          </a:xfrm>
          <a:prstGeom prst="wedgeRoundRectCallout">
            <a:avLst>
              <a:gd fmla="val -20985" name="adj1"/>
              <a:gd fmla="val -60567" name="adj2"/>
              <a:gd fmla="val 0" name="adj3"/>
            </a:avLst>
          </a:prstGeom>
          <a:solidFill>
            <a:schemeClr val="l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accent1"/>
                </a:solidFill>
                <a:latin typeface="Roboto"/>
                <a:ea typeface="Roboto"/>
                <a:cs typeface="Roboto"/>
                <a:sym typeface="Roboto"/>
              </a:rPr>
              <a:t>Everything is posted to the course website</a:t>
            </a:r>
            <a:endParaRPr b="1" sz="1800">
              <a:solidFill>
                <a:schemeClr val="accent1"/>
              </a:solidFill>
              <a:latin typeface="Roboto"/>
              <a:ea typeface="Roboto"/>
              <a:cs typeface="Roboto"/>
              <a:sym typeface="Roboto"/>
            </a:endParaRPr>
          </a:p>
        </p:txBody>
      </p:sp>
      <p:sp>
        <p:nvSpPr>
          <p:cNvPr id="268" name="Google Shape;268;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31"/>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533400" lvl="0" marL="685800" rtl="0" algn="l">
              <a:lnSpc>
                <a:spcPct val="115000"/>
              </a:lnSpc>
              <a:spcBef>
                <a:spcPts val="0"/>
              </a:spcBef>
              <a:spcAft>
                <a:spcPts val="0"/>
              </a:spcAft>
              <a:buSzPts val="4800"/>
              <a:buAutoNum type="arabicPeriod"/>
            </a:pPr>
            <a:r>
              <a:rPr lang="en"/>
              <a:t>Learning</a:t>
            </a:r>
            <a:endParaRPr/>
          </a:p>
          <a:p>
            <a:pPr indent="-533400" lvl="0" marL="685800" rtl="0" algn="l">
              <a:lnSpc>
                <a:spcPct val="115000"/>
              </a:lnSpc>
              <a:spcBef>
                <a:spcPts val="1000"/>
              </a:spcBef>
              <a:spcAft>
                <a:spcPts val="0"/>
              </a:spcAft>
              <a:buSzPts val="4800"/>
              <a:buAutoNum type="arabicPeriod"/>
            </a:pPr>
            <a:r>
              <a:rPr lang="en"/>
              <a:t>Community</a:t>
            </a:r>
            <a:endParaRPr/>
          </a:p>
          <a:p>
            <a:pPr indent="-533400" lvl="0" marL="685800" rtl="0" algn="l">
              <a:lnSpc>
                <a:spcPct val="115000"/>
              </a:lnSpc>
              <a:spcBef>
                <a:spcPts val="1000"/>
              </a:spcBef>
              <a:spcAft>
                <a:spcPts val="1000"/>
              </a:spcAft>
              <a:buSzPts val="4800"/>
              <a:buAutoNum type="arabicPeriod"/>
            </a:pPr>
            <a:r>
              <a:rPr lang="en"/>
              <a:t>Course Staff</a:t>
            </a:r>
            <a:endParaRPr/>
          </a:p>
        </p:txBody>
      </p:sp>
      <p:sp>
        <p:nvSpPr>
          <p:cNvPr id="274" name="Google Shape;274;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0" st="0"/>
                                            </p:txEl>
                                          </p:spTgt>
                                        </p:tgtEl>
                                        <p:attrNameLst>
                                          <p:attrName>style.visibility</p:attrName>
                                        </p:attrNameLst>
                                      </p:cBhvr>
                                      <p:to>
                                        <p:strVal val="visible"/>
                                      </p:to>
                                    </p:set>
                                    <p:animEffect filter="fade" transition="in">
                                      <p:cBhvr>
                                        <p:cTn dur="100"/>
                                        <p:tgtEl>
                                          <p:spTgt spid="2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1" st="1"/>
                                            </p:txEl>
                                          </p:spTgt>
                                        </p:tgtEl>
                                        <p:attrNameLst>
                                          <p:attrName>style.visibility</p:attrName>
                                        </p:attrNameLst>
                                      </p:cBhvr>
                                      <p:to>
                                        <p:strVal val="visible"/>
                                      </p:to>
                                    </p:set>
                                    <p:animEffect filter="fade" transition="in">
                                      <p:cBhvr>
                                        <p:cTn dur="100"/>
                                        <p:tgtEl>
                                          <p:spTgt spid="2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xEl>
                                              <p:pRg end="2" st="2"/>
                                            </p:txEl>
                                          </p:spTgt>
                                        </p:tgtEl>
                                        <p:attrNameLst>
                                          <p:attrName>style.visibility</p:attrName>
                                        </p:attrNameLst>
                                      </p:cBhvr>
                                      <p:to>
                                        <p:strVal val="visible"/>
                                      </p:to>
                                    </p:set>
                                    <p:animEffect filter="fade" transition="in">
                                      <p:cBhvr>
                                        <p:cTn dur="100"/>
                                        <p:tgtEl>
                                          <p:spTgt spid="27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a:t>
            </a:r>
            <a:endParaRPr/>
          </a:p>
        </p:txBody>
      </p:sp>
      <p:sp>
        <p:nvSpPr>
          <p:cNvPr id="280" name="Google Shape;280;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Roboto"/>
                <a:ea typeface="Roboto"/>
                <a:cs typeface="Roboto"/>
                <a:sym typeface="Roboto"/>
              </a:rPr>
              <a:t>Data Structures and Algorithms</a:t>
            </a:r>
            <a:endParaRPr b="1">
              <a:solidFill>
                <a:schemeClr val="accent1"/>
              </a:solidFill>
              <a:latin typeface="Roboto"/>
              <a:ea typeface="Roboto"/>
              <a:cs typeface="Roboto"/>
              <a:sym typeface="Roboto"/>
            </a:endParaRPr>
          </a:p>
        </p:txBody>
      </p:sp>
      <p:sp>
        <p:nvSpPr>
          <p:cNvPr id="72" name="Google Shape;7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3" name="Google Shape;73;p15"/>
          <p:cNvSpPr/>
          <p:nvPr/>
        </p:nvSpPr>
        <p:spPr>
          <a:xfrm>
            <a:off x="1778350" y="845725"/>
            <a:ext cx="3657600" cy="685800"/>
          </a:xfrm>
          <a:prstGeom prst="wedgeRoundRectCallout">
            <a:avLst>
              <a:gd fmla="val -20833" name="adj1"/>
              <a:gd fmla="val 62500" name="adj2"/>
              <a:gd fmla="val 0" name="adj3"/>
            </a:avLst>
          </a:prstGeom>
          <a:solidFill>
            <a:schemeClr val="l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1"/>
                </a:solidFill>
                <a:latin typeface="Roboto"/>
                <a:ea typeface="Roboto"/>
                <a:cs typeface="Roboto"/>
                <a:sym typeface="Roboto"/>
              </a:rPr>
              <a:t>A way of organizing, storing, accessing, and updating a set of data</a:t>
            </a:r>
            <a:endParaRPr b="1" sz="1600">
              <a:solidFill>
                <a:schemeClr val="accent1"/>
              </a:solidFill>
              <a:latin typeface="Roboto"/>
              <a:ea typeface="Roboto"/>
              <a:cs typeface="Roboto"/>
              <a:sym typeface="Roboto"/>
            </a:endParaRPr>
          </a:p>
        </p:txBody>
      </p:sp>
      <p:sp>
        <p:nvSpPr>
          <p:cNvPr id="74" name="Google Shape;74;p15"/>
          <p:cNvSpPr/>
          <p:nvPr/>
        </p:nvSpPr>
        <p:spPr>
          <a:xfrm>
            <a:off x="986925" y="3573125"/>
            <a:ext cx="3886200" cy="685800"/>
          </a:xfrm>
          <a:prstGeom prst="wedgeRoundRectCallout">
            <a:avLst>
              <a:gd fmla="val -20469" name="adj1"/>
              <a:gd fmla="val -63745" name="adj2"/>
              <a:gd fmla="val 0" name="adj3"/>
            </a:avLst>
          </a:prstGeom>
          <a:solidFill>
            <a:schemeClr val="l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1"/>
                </a:solidFill>
                <a:latin typeface="Roboto"/>
                <a:ea typeface="Roboto"/>
                <a:cs typeface="Roboto"/>
                <a:sym typeface="Roboto"/>
              </a:rPr>
              <a:t>A series of precise instructions guaranteed to produce a certain answer</a:t>
            </a:r>
            <a:endParaRPr b="1" sz="1600">
              <a:solidFill>
                <a:schemeClr val="accent1"/>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TMWLO, CSE 373 Edition</a:t>
            </a:r>
            <a:endParaRPr/>
          </a:p>
        </p:txBody>
      </p:sp>
      <p:sp>
        <p:nvSpPr>
          <p:cNvPr id="286" name="Google Shape;286;p33"/>
          <p:cNvSpPr/>
          <p:nvPr/>
        </p:nvSpPr>
        <p:spPr>
          <a:xfrm>
            <a:off x="3145650" y="1889750"/>
            <a:ext cx="5686500" cy="18288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Studying,</a:t>
            </a:r>
            <a:br>
              <a:rPr b="1" lang="en" sz="1600">
                <a:solidFill>
                  <a:schemeClr val="lt1"/>
                </a:solidFill>
                <a:latin typeface="Roboto"/>
                <a:ea typeface="Roboto"/>
                <a:cs typeface="Roboto"/>
                <a:sym typeface="Roboto"/>
              </a:rPr>
            </a:br>
            <a:r>
              <a:rPr b="1" lang="en" sz="1600">
                <a:solidFill>
                  <a:schemeClr val="lt1"/>
                </a:solidFill>
                <a:latin typeface="Roboto"/>
                <a:ea typeface="Roboto"/>
                <a:cs typeface="Roboto"/>
                <a:sym typeface="Roboto"/>
              </a:rPr>
              <a:t>Homework,</a:t>
            </a:r>
            <a:br>
              <a:rPr b="1" lang="en" sz="1600">
                <a:solidFill>
                  <a:schemeClr val="lt1"/>
                </a:solidFill>
                <a:latin typeface="Roboto"/>
                <a:ea typeface="Roboto"/>
                <a:cs typeface="Roboto"/>
                <a:sym typeface="Roboto"/>
              </a:rPr>
            </a:br>
            <a:r>
              <a:rPr b="1" lang="en" sz="1600">
                <a:solidFill>
                  <a:schemeClr val="lt1"/>
                </a:solidFill>
                <a:latin typeface="Roboto"/>
                <a:ea typeface="Roboto"/>
                <a:cs typeface="Roboto"/>
                <a:sym typeface="Roboto"/>
              </a:rPr>
              <a:t>Guerrilla Section</a:t>
            </a:r>
            <a:endParaRPr b="1" sz="1600">
              <a:solidFill>
                <a:schemeClr val="lt1"/>
              </a:solidFill>
              <a:latin typeface="Roboto"/>
              <a:ea typeface="Roboto"/>
              <a:cs typeface="Roboto"/>
              <a:sym typeface="Roboto"/>
            </a:endParaRPr>
          </a:p>
        </p:txBody>
      </p:sp>
      <p:sp>
        <p:nvSpPr>
          <p:cNvPr id="287" name="Google Shape;287;p33"/>
          <p:cNvSpPr/>
          <p:nvPr/>
        </p:nvSpPr>
        <p:spPr>
          <a:xfrm>
            <a:off x="310950" y="1889760"/>
            <a:ext cx="2834700" cy="18288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Lecture,</a:t>
            </a:r>
            <a:br>
              <a:rPr b="1" lang="en" sz="1600">
                <a:solidFill>
                  <a:schemeClr val="lt1"/>
                </a:solidFill>
                <a:latin typeface="Roboto"/>
                <a:ea typeface="Roboto"/>
                <a:cs typeface="Roboto"/>
                <a:sym typeface="Roboto"/>
              </a:rPr>
            </a:br>
            <a:r>
              <a:rPr b="1" lang="en" sz="1600">
                <a:solidFill>
                  <a:schemeClr val="lt1"/>
                </a:solidFill>
                <a:latin typeface="Roboto"/>
                <a:ea typeface="Roboto"/>
                <a:cs typeface="Roboto"/>
                <a:sym typeface="Roboto"/>
              </a:rPr>
              <a:t>Quiz Section</a:t>
            </a:r>
            <a:endParaRPr sz="1600">
              <a:solidFill>
                <a:schemeClr val="lt1"/>
              </a:solidFill>
              <a:latin typeface="Roboto Light"/>
              <a:ea typeface="Roboto Light"/>
              <a:cs typeface="Roboto Light"/>
              <a:sym typeface="Roboto Light"/>
            </a:endParaRPr>
          </a:p>
        </p:txBody>
      </p:sp>
      <p:cxnSp>
        <p:nvCxnSpPr>
          <p:cNvPr id="288" name="Google Shape;288;p33"/>
          <p:cNvCxnSpPr/>
          <p:nvPr/>
        </p:nvCxnSpPr>
        <p:spPr>
          <a:xfrm>
            <a:off x="311700" y="1682496"/>
            <a:ext cx="8520600" cy="0"/>
          </a:xfrm>
          <a:prstGeom prst="straightConnector1">
            <a:avLst/>
          </a:prstGeom>
          <a:noFill/>
          <a:ln cap="flat" cmpd="sng" w="76200">
            <a:solidFill>
              <a:schemeClr val="lt2"/>
            </a:solidFill>
            <a:prstDash val="solid"/>
            <a:round/>
            <a:headEnd len="med" w="med" type="none"/>
            <a:tailEnd len="med" w="med" type="none"/>
          </a:ln>
        </p:spPr>
      </p:cxnSp>
      <p:sp>
        <p:nvSpPr>
          <p:cNvPr id="289" name="Google Shape;289;p33"/>
          <p:cNvSpPr/>
          <p:nvPr/>
        </p:nvSpPr>
        <p:spPr>
          <a:xfrm>
            <a:off x="3145650" y="1530700"/>
            <a:ext cx="5686500" cy="303600"/>
          </a:xfrm>
          <a:prstGeom prst="chevron">
            <a:avLst>
              <a:gd fmla="val 50000" name="adj"/>
            </a:avLst>
          </a:prstGeom>
          <a:solidFill>
            <a:schemeClr val="l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Roboto"/>
                <a:ea typeface="Roboto"/>
                <a:cs typeface="Roboto"/>
                <a:sym typeface="Roboto"/>
              </a:rPr>
              <a:t>Office Hours</a:t>
            </a:r>
            <a:endParaRPr b="1">
              <a:solidFill>
                <a:schemeClr val="accent1"/>
              </a:solidFill>
              <a:latin typeface="Roboto"/>
              <a:ea typeface="Roboto"/>
              <a:cs typeface="Roboto"/>
              <a:sym typeface="Roboto"/>
            </a:endParaRPr>
          </a:p>
        </p:txBody>
      </p:sp>
      <p:sp>
        <p:nvSpPr>
          <p:cNvPr id="290" name="Google Shape;290;p33"/>
          <p:cNvSpPr/>
          <p:nvPr/>
        </p:nvSpPr>
        <p:spPr>
          <a:xfrm>
            <a:off x="311700" y="1133800"/>
            <a:ext cx="731400" cy="398400"/>
          </a:xfrm>
          <a:prstGeom prst="wedgeRoundRectCallout">
            <a:avLst>
              <a:gd fmla="val -20833" name="adj1"/>
              <a:gd fmla="val 62500" name="adj2"/>
              <a:gd fmla="val 0" name="adj3"/>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a:ea typeface="Roboto"/>
                <a:cs typeface="Roboto"/>
                <a:sym typeface="Roboto"/>
              </a:rPr>
              <a:t>Least</a:t>
            </a:r>
            <a:endParaRPr sz="1600">
              <a:latin typeface="Roboto"/>
              <a:ea typeface="Roboto"/>
              <a:cs typeface="Roboto"/>
              <a:sym typeface="Roboto"/>
            </a:endParaRPr>
          </a:p>
        </p:txBody>
      </p:sp>
      <p:sp>
        <p:nvSpPr>
          <p:cNvPr id="291" name="Google Shape;291;p33"/>
          <p:cNvSpPr/>
          <p:nvPr/>
        </p:nvSpPr>
        <p:spPr>
          <a:xfrm flipH="1">
            <a:off x="8100900" y="1133800"/>
            <a:ext cx="731400" cy="398400"/>
          </a:xfrm>
          <a:prstGeom prst="wedgeRoundRectCallout">
            <a:avLst>
              <a:gd fmla="val -20833" name="adj1"/>
              <a:gd fmla="val 62500" name="adj2"/>
              <a:gd fmla="val 0" name="adj3"/>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a:ea typeface="Roboto"/>
                <a:cs typeface="Roboto"/>
                <a:sym typeface="Roboto"/>
              </a:rPr>
              <a:t>Most</a:t>
            </a:r>
            <a:endParaRPr sz="1600">
              <a:latin typeface="Roboto"/>
              <a:ea typeface="Roboto"/>
              <a:cs typeface="Roboto"/>
              <a:sym typeface="Roboto"/>
            </a:endParaRPr>
          </a:p>
        </p:txBody>
      </p:sp>
      <p:sp>
        <p:nvSpPr>
          <p:cNvPr id="292" name="Google Shape;292;p33"/>
          <p:cNvSpPr/>
          <p:nvPr/>
        </p:nvSpPr>
        <p:spPr>
          <a:xfrm flipH="1">
            <a:off x="4540879" y="4267200"/>
            <a:ext cx="1371600" cy="612600"/>
          </a:xfrm>
          <a:prstGeom prst="wedgeRoundRectCallout">
            <a:avLst>
              <a:gd fmla="val -20985" name="adj1"/>
              <a:gd fmla="val -60567" name="adj2"/>
              <a:gd fmla="val 0" name="adj3"/>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Next week’s QuickCheck</a:t>
            </a:r>
            <a:endParaRPr b="1" sz="1600">
              <a:solidFill>
                <a:schemeClr val="lt1"/>
              </a:solidFill>
              <a:latin typeface="Roboto"/>
              <a:ea typeface="Roboto"/>
              <a:cs typeface="Roboto"/>
              <a:sym typeface="Roboto"/>
            </a:endParaRPr>
          </a:p>
        </p:txBody>
      </p:sp>
      <p:sp>
        <p:nvSpPr>
          <p:cNvPr id="293" name="Google Shape;293;p33"/>
          <p:cNvSpPr txBox="1"/>
          <p:nvPr/>
        </p:nvSpPr>
        <p:spPr>
          <a:xfrm>
            <a:off x="3200400" y="1122700"/>
            <a:ext cx="2743200" cy="42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Roboto"/>
                <a:ea typeface="Roboto"/>
                <a:cs typeface="Roboto"/>
                <a:sym typeface="Roboto"/>
              </a:rPr>
              <a:t>Comfort with a topic</a:t>
            </a:r>
            <a:endParaRPr b="1">
              <a:latin typeface="Roboto"/>
              <a:ea typeface="Roboto"/>
              <a:cs typeface="Roboto"/>
              <a:sym typeface="Roboto"/>
            </a:endParaRPr>
          </a:p>
        </p:txBody>
      </p:sp>
      <p:sp>
        <p:nvSpPr>
          <p:cNvPr id="294" name="Google Shape;294;p33"/>
          <p:cNvSpPr/>
          <p:nvPr/>
        </p:nvSpPr>
        <p:spPr>
          <a:xfrm>
            <a:off x="6949350" y="1889750"/>
            <a:ext cx="1902000" cy="1828800"/>
          </a:xfrm>
          <a:prstGeom prst="roundRect">
            <a:avLst>
              <a:gd fmla="val 16667" name="adj"/>
            </a:avLst>
          </a:prstGeom>
          <a:solidFill>
            <a:schemeClr val="lt1"/>
          </a:solidFill>
          <a:ln cap="flat" cmpd="sng" w="19050">
            <a:solidFill>
              <a:schemeClr val="accent2"/>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Roboto"/>
                <a:ea typeface="Roboto"/>
                <a:cs typeface="Roboto"/>
                <a:sym typeface="Roboto"/>
              </a:rPr>
              <a:t>Regular Group Meeting</a:t>
            </a:r>
            <a:endParaRPr b="1" sz="1600">
              <a:solidFill>
                <a:schemeClr val="accent3"/>
              </a:solidFill>
              <a:latin typeface="Roboto"/>
              <a:ea typeface="Roboto"/>
              <a:cs typeface="Roboto"/>
              <a:sym typeface="Roboto"/>
            </a:endParaRPr>
          </a:p>
        </p:txBody>
      </p:sp>
      <p:sp>
        <p:nvSpPr>
          <p:cNvPr id="295" name="Google Shape;295;p33"/>
          <p:cNvSpPr/>
          <p:nvPr/>
        </p:nvSpPr>
        <p:spPr>
          <a:xfrm>
            <a:off x="310950" y="3718560"/>
            <a:ext cx="8522100" cy="457200"/>
          </a:xfrm>
          <a:prstGeom prst="roundRect">
            <a:avLst>
              <a:gd fmla="val 16667" name="adj"/>
            </a:avLst>
          </a:prstGeom>
          <a:solidFill>
            <a:schemeClr val="accent3"/>
          </a:solidFill>
          <a:ln>
            <a:noFill/>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Study Partner/Group</a:t>
            </a:r>
            <a:endParaRPr b="1" sz="1600">
              <a:solidFill>
                <a:schemeClr val="lt1"/>
              </a:solidFill>
              <a:latin typeface="Roboto"/>
              <a:ea typeface="Roboto"/>
              <a:cs typeface="Roboto"/>
              <a:sym typeface="Roboto"/>
            </a:endParaRPr>
          </a:p>
        </p:txBody>
      </p:sp>
      <p:sp>
        <p:nvSpPr>
          <p:cNvPr id="296" name="Google Shape;296;p33"/>
          <p:cNvSpPr/>
          <p:nvPr/>
        </p:nvSpPr>
        <p:spPr>
          <a:xfrm>
            <a:off x="5520600" y="3795350"/>
            <a:ext cx="3311400" cy="303600"/>
          </a:xfrm>
          <a:prstGeom prst="chevron">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3"/>
                </a:solidFill>
                <a:latin typeface="Roboto"/>
                <a:ea typeface="Roboto"/>
                <a:cs typeface="Roboto"/>
                <a:sym typeface="Roboto"/>
              </a:rPr>
              <a:t>QuickCheck Study Guide</a:t>
            </a:r>
            <a:endParaRPr b="1">
              <a:solidFill>
                <a:schemeClr val="accent3"/>
              </a:solidFill>
              <a:latin typeface="Roboto"/>
              <a:ea typeface="Roboto"/>
              <a:cs typeface="Roboto"/>
              <a:sym typeface="Roboto"/>
            </a:endParaRPr>
          </a:p>
        </p:txBody>
      </p:sp>
      <p:sp>
        <p:nvSpPr>
          <p:cNvPr id="297" name="Google Shape;297;p33"/>
          <p:cNvSpPr/>
          <p:nvPr/>
        </p:nvSpPr>
        <p:spPr>
          <a:xfrm flipH="1">
            <a:off x="6943350" y="4098950"/>
            <a:ext cx="1965900" cy="612600"/>
          </a:xfrm>
          <a:prstGeom prst="wedgeRoundRectCallout">
            <a:avLst>
              <a:gd fmla="val -20985" name="adj1"/>
              <a:gd fmla="val -60567" name="adj2"/>
              <a:gd fmla="val 0" name="adj3"/>
            </a:avLst>
          </a:prstGeom>
          <a:solidFill>
            <a:schemeClr val="l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3"/>
                </a:solidFill>
                <a:latin typeface="Roboto"/>
                <a:ea typeface="Roboto"/>
                <a:cs typeface="Roboto"/>
                <a:sym typeface="Roboto"/>
              </a:rPr>
              <a:t>Direct preparation for exam problems</a:t>
            </a:r>
            <a:endParaRPr b="1" sz="1600">
              <a:solidFill>
                <a:schemeClr val="accent3"/>
              </a:solidFill>
              <a:latin typeface="Roboto"/>
              <a:ea typeface="Roboto"/>
              <a:cs typeface="Roboto"/>
              <a:sym typeface="Roboto"/>
            </a:endParaRPr>
          </a:p>
        </p:txBody>
      </p:sp>
      <p:sp>
        <p:nvSpPr>
          <p:cNvPr id="298" name="Google Shape;298;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100"/>
                                        <p:tgtEl>
                                          <p:spTgt spid="2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
                                        <p:tgtEl>
                                          <p:spTgt spid="2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2"/>
                                        </p:tgtEl>
                                        <p:attrNameLst>
                                          <p:attrName>style.visibility</p:attrName>
                                        </p:attrNameLst>
                                      </p:cBhvr>
                                      <p:to>
                                        <p:strVal val="visible"/>
                                      </p:to>
                                    </p:set>
                                    <p:animEffect filter="fade" transition="in">
                                      <p:cBhvr>
                                        <p:cTn dur="100"/>
                                        <p:tgtEl>
                                          <p:spTgt spid="2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
                                        <p:tgtEl>
                                          <p:spTgt spid="296"/>
                                        </p:tgtEl>
                                      </p:cBhvr>
                                    </p:animEffect>
                                  </p:childTnLst>
                                </p:cTn>
                              </p:par>
                              <p:par>
                                <p:cTn fill="hold" nodeType="withEffect" presetClass="entr" presetID="10" presetSubtype="0">
                                  <p:stCondLst>
                                    <p:cond delay="0"/>
                                  </p:stCondLst>
                                  <p:childTnLst>
                                    <p:set>
                                      <p:cBhvr>
                                        <p:cTn dur="1" fill="hold">
                                          <p:stCondLst>
                                            <p:cond delay="0"/>
                                          </p:stCondLst>
                                        </p:cTn>
                                        <p:tgtEl>
                                          <p:spTgt spid="297"/>
                                        </p:tgtEl>
                                        <p:attrNameLst>
                                          <p:attrName>style.visibility</p:attrName>
                                        </p:attrNameLst>
                                      </p:cBhvr>
                                      <p:to>
                                        <p:strVal val="visible"/>
                                      </p:to>
                                    </p:set>
                                    <p:animEffect filter="fade" transition="in">
                                      <p:cBhvr>
                                        <p:cTn dur="100"/>
                                        <p:tgtEl>
                                          <p:spTgt spid="2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Limits of collaboration</a:t>
            </a:r>
            <a:endParaRPr/>
          </a:p>
        </p:txBody>
      </p:sp>
      <p:sp>
        <p:nvSpPr>
          <p:cNvPr id="304" name="Google Shape;304;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t>Do not claim to be responsible for work that is not yours</a:t>
            </a:r>
            <a:r>
              <a:rPr b="1" lang="en">
                <a:latin typeface="Roboto"/>
                <a:ea typeface="Roboto"/>
                <a:cs typeface="Roboto"/>
                <a:sym typeface="Roboto"/>
              </a:rPr>
              <a:t>.</a:t>
            </a:r>
            <a:endParaRPr/>
          </a:p>
          <a:p>
            <a:pPr indent="0" lvl="0" marL="0" rtl="0" algn="l">
              <a:lnSpc>
                <a:spcPct val="100000"/>
              </a:lnSpc>
              <a:spcBef>
                <a:spcPts val="1000"/>
              </a:spcBef>
              <a:spcAft>
                <a:spcPts val="0"/>
              </a:spcAft>
              <a:buNone/>
            </a:pPr>
            <a:r>
              <a:rPr lang="en"/>
              <a:t>We really do catch people who violate the rule, because:</a:t>
            </a:r>
            <a:endParaRPr/>
          </a:p>
          <a:p>
            <a:pPr indent="-330200" lvl="0" marL="457200" rtl="0" algn="l">
              <a:lnSpc>
                <a:spcPct val="100000"/>
              </a:lnSpc>
              <a:spcBef>
                <a:spcPts val="1000"/>
              </a:spcBef>
              <a:spcAft>
                <a:spcPts val="0"/>
              </a:spcAft>
              <a:buSzPts val="1600"/>
              <a:buChar char="•"/>
            </a:pPr>
            <a:r>
              <a:rPr lang="en"/>
              <a:t>We also know how to search the internet for solutions.</a:t>
            </a:r>
            <a:endParaRPr/>
          </a:p>
          <a:p>
            <a:pPr indent="-330200" lvl="0" marL="457200" rtl="0" algn="l">
              <a:lnSpc>
                <a:spcPct val="100000"/>
              </a:lnSpc>
              <a:spcBef>
                <a:spcPts val="1000"/>
              </a:spcBef>
              <a:spcAft>
                <a:spcPts val="0"/>
              </a:spcAft>
              <a:buSzPts val="1600"/>
              <a:buChar char="•"/>
            </a:pPr>
            <a:r>
              <a:rPr lang="en"/>
              <a:t>We use data structures and algorithms to check your work.</a:t>
            </a:r>
            <a:endParaRPr/>
          </a:p>
          <a:p>
            <a:pPr indent="0" lvl="0" marL="0" rtl="0" algn="l">
              <a:lnSpc>
                <a:spcPct val="100000"/>
              </a:lnSpc>
              <a:spcBef>
                <a:spcPts val="1000"/>
              </a:spcBef>
              <a:spcAft>
                <a:spcPts val="0"/>
              </a:spcAft>
              <a:buNone/>
            </a:pPr>
            <a:r>
              <a:t/>
            </a:r>
            <a:endParaRPr/>
          </a:p>
          <a:p>
            <a:pPr indent="0" lvl="0" marL="0" rtl="0" algn="l">
              <a:lnSpc>
                <a:spcPct val="100000"/>
              </a:lnSpc>
              <a:spcBef>
                <a:spcPts val="1000"/>
              </a:spcBef>
              <a:spcAft>
                <a:spcPts val="0"/>
              </a:spcAft>
              <a:buNone/>
            </a:pPr>
            <a:r>
              <a:rPr lang="en"/>
              <a:t>All code you submit should be your own work, with a few permissions:</a:t>
            </a:r>
            <a:endParaRPr/>
          </a:p>
          <a:p>
            <a:pPr indent="-330200" lvl="0" marL="457200" rtl="0" algn="l">
              <a:lnSpc>
                <a:spcPct val="100000"/>
              </a:lnSpc>
              <a:spcBef>
                <a:spcPts val="1000"/>
              </a:spcBef>
              <a:spcAft>
                <a:spcPts val="0"/>
              </a:spcAft>
              <a:buSzPts val="1600"/>
              <a:buChar char="•"/>
            </a:pPr>
            <a:r>
              <a:rPr lang="en"/>
              <a:t>Receiving significant conceptual ideas towards a solution.</a:t>
            </a:r>
            <a:endParaRPr/>
          </a:p>
          <a:p>
            <a:pPr indent="-330200" lvl="0" marL="457200" rtl="0" algn="l">
              <a:lnSpc>
                <a:spcPct val="100000"/>
              </a:lnSpc>
              <a:spcBef>
                <a:spcPts val="1000"/>
              </a:spcBef>
              <a:spcAft>
                <a:spcPts val="0"/>
              </a:spcAft>
              <a:buSzPts val="1600"/>
              <a:buChar char="•"/>
            </a:pPr>
            <a:r>
              <a:rPr lang="en"/>
              <a:t>Using small snippets of code that you find online for solving tiny problems.</a:t>
            </a:r>
            <a:endParaRPr/>
          </a:p>
          <a:p>
            <a:pPr indent="0" lvl="0" marL="0" rtl="0" algn="l">
              <a:lnSpc>
                <a:spcPct val="100000"/>
              </a:lnSpc>
              <a:spcBef>
                <a:spcPts val="1000"/>
              </a:spcBef>
              <a:spcAft>
                <a:spcPts val="1000"/>
              </a:spcAft>
              <a:buNone/>
            </a:pPr>
            <a:r>
              <a:rPr lang="en"/>
              <a:t>These must be cited with comments in your code.</a:t>
            </a:r>
            <a:endParaRPr/>
          </a:p>
        </p:txBody>
      </p:sp>
      <p:sp>
        <p:nvSpPr>
          <p:cNvPr id="305" name="Google Shape;305;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Collaboration is strongly encouraged</a:t>
            </a:r>
            <a:endParaRPr/>
          </a:p>
        </p:txBody>
      </p:sp>
      <p:sp>
        <p:nvSpPr>
          <p:cNvPr id="311" name="Google Shape;311;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Discuss everything with each other. Teaching is the best way to learn!</a:t>
            </a:r>
            <a:endParaRPr/>
          </a:p>
          <a:p>
            <a:pPr indent="0" lvl="0" marL="0" rtl="0" algn="l">
              <a:lnSpc>
                <a:spcPct val="115000"/>
              </a:lnSpc>
              <a:spcBef>
                <a:spcPts val="800"/>
              </a:spcBef>
              <a:spcAft>
                <a:spcPts val="0"/>
              </a:spcAft>
              <a:buNone/>
            </a:pPr>
            <a:r>
              <a:rPr lang="en"/>
              <a:t>Form study groups with your peers in lecture, quiz section, or group study.</a:t>
            </a:r>
            <a:endParaRPr/>
          </a:p>
          <a:p>
            <a:pPr indent="0" lvl="0" marL="0" rtl="0" algn="l">
              <a:spcBef>
                <a:spcPts val="800"/>
              </a:spcBef>
              <a:spcAft>
                <a:spcPts val="0"/>
              </a:spcAft>
              <a:buClr>
                <a:schemeClr val="dk1"/>
              </a:buClr>
              <a:buSzPts val="1100"/>
              <a:buFont typeface="Arial"/>
              <a:buNone/>
            </a:pPr>
            <a:r>
              <a:rPr lang="en"/>
              <a:t>Final</a:t>
            </a:r>
            <a:r>
              <a:rPr lang="en"/>
              <a:t> grades are </a:t>
            </a:r>
            <a:r>
              <a:rPr b="1" lang="en"/>
              <a:t>not curved</a:t>
            </a:r>
            <a:r>
              <a:rPr lang="en"/>
              <a:t>, i.e. they are not based on your relative performance.</a:t>
            </a:r>
            <a:endParaRPr/>
          </a:p>
          <a:p>
            <a:pPr indent="0" lvl="0" marL="0" rtl="0" algn="l">
              <a:lnSpc>
                <a:spcPct val="115000"/>
              </a:lnSpc>
              <a:spcBef>
                <a:spcPts val="800"/>
              </a:spcBef>
              <a:spcAft>
                <a:spcPts val="0"/>
              </a:spcAft>
              <a:buNone/>
            </a:pPr>
            <a:r>
              <a:t/>
            </a:r>
            <a:endParaRPr/>
          </a:p>
          <a:p>
            <a:pPr indent="0" lvl="0" marL="0" rtl="0" algn="l">
              <a:lnSpc>
                <a:spcPct val="115000"/>
              </a:lnSpc>
              <a:spcBef>
                <a:spcPts val="800"/>
              </a:spcBef>
              <a:spcAft>
                <a:spcPts val="0"/>
              </a:spcAft>
              <a:buClr>
                <a:schemeClr val="dk1"/>
              </a:buClr>
              <a:buSzPts val="1100"/>
              <a:buFont typeface="Arial"/>
              <a:buNone/>
            </a:pPr>
            <a:r>
              <a:rPr b="1" lang="en">
                <a:solidFill>
                  <a:schemeClr val="accent1"/>
                </a:solidFill>
                <a:latin typeface="Roboto"/>
                <a:ea typeface="Roboto"/>
                <a:cs typeface="Roboto"/>
                <a:sym typeface="Roboto"/>
              </a:rPr>
              <a:t>Effort</a:t>
            </a:r>
            <a:r>
              <a:rPr lang="en"/>
              <a:t>		Attending office hours, making progress on every homework, reading Piazza</a:t>
            </a:r>
            <a:endParaRPr/>
          </a:p>
          <a:p>
            <a:pPr indent="0" lvl="0" marL="0" rtl="0" algn="l">
              <a:lnSpc>
                <a:spcPct val="115000"/>
              </a:lnSpc>
              <a:spcBef>
                <a:spcPts val="800"/>
              </a:spcBef>
              <a:spcAft>
                <a:spcPts val="0"/>
              </a:spcAft>
              <a:buClr>
                <a:schemeClr val="dk1"/>
              </a:buClr>
              <a:buSzPts val="1100"/>
              <a:buFont typeface="Arial"/>
              <a:buNone/>
            </a:pPr>
            <a:r>
              <a:rPr b="1" lang="en">
                <a:solidFill>
                  <a:schemeClr val="accent1"/>
                </a:solidFill>
                <a:latin typeface="Roboto"/>
                <a:ea typeface="Roboto"/>
                <a:cs typeface="Roboto"/>
                <a:sym typeface="Roboto"/>
              </a:rPr>
              <a:t>Participation</a:t>
            </a:r>
            <a:r>
              <a:rPr lang="en"/>
              <a:t>	Engaging in discussion in lecture or section, asking Piazza questions</a:t>
            </a:r>
            <a:endParaRPr/>
          </a:p>
          <a:p>
            <a:pPr indent="0" lvl="0" marL="0" rtl="0" algn="l">
              <a:lnSpc>
                <a:spcPct val="115000"/>
              </a:lnSpc>
              <a:spcBef>
                <a:spcPts val="800"/>
              </a:spcBef>
              <a:spcAft>
                <a:spcPts val="0"/>
              </a:spcAft>
              <a:buNone/>
            </a:pPr>
            <a:r>
              <a:rPr b="1" lang="en">
                <a:solidFill>
                  <a:schemeClr val="accent1"/>
                </a:solidFill>
                <a:latin typeface="Roboto"/>
                <a:ea typeface="Roboto"/>
                <a:cs typeface="Roboto"/>
                <a:sym typeface="Roboto"/>
              </a:rPr>
              <a:t>Altruism</a:t>
            </a:r>
            <a:r>
              <a:rPr lang="en"/>
              <a:t>		Helping other students, answering Piazza questions</a:t>
            </a:r>
            <a:endParaRPr/>
          </a:p>
          <a:p>
            <a:pPr indent="0" lvl="0" marL="0" rtl="0" algn="l">
              <a:lnSpc>
                <a:spcPct val="115000"/>
              </a:lnSpc>
              <a:spcBef>
                <a:spcPts val="800"/>
              </a:spcBef>
              <a:spcAft>
                <a:spcPts val="800"/>
              </a:spcAft>
              <a:buNone/>
            </a:pPr>
            <a:r>
              <a:rPr lang="en"/>
              <a:t>EPA is optional and can provide a slight grade boost.</a:t>
            </a:r>
            <a:endParaRPr/>
          </a:p>
        </p:txBody>
      </p:sp>
      <p:sp>
        <p:nvSpPr>
          <p:cNvPr id="312" name="Google Shape;312;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36"/>
          <p:cNvSpPr txBox="1"/>
          <p:nvPr>
            <p:ph type="title"/>
          </p:nvPr>
        </p:nvSpPr>
        <p:spPr>
          <a:xfrm>
            <a:off x="311700" y="448056"/>
            <a:ext cx="3950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TMWLO, CSE 373 Edition</a:t>
            </a:r>
            <a:endParaRPr/>
          </a:p>
        </p:txBody>
      </p:sp>
      <p:sp>
        <p:nvSpPr>
          <p:cNvPr id="318" name="Google Shape;318;p36"/>
          <p:cNvSpPr txBox="1"/>
          <p:nvPr>
            <p:ph idx="1" type="body"/>
          </p:nvPr>
        </p:nvSpPr>
        <p:spPr>
          <a:xfrm>
            <a:off x="311700" y="1152144"/>
            <a:ext cx="3950100" cy="3420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br>
              <a:rPr lang="en"/>
            </a:br>
            <a:br>
              <a:rPr lang="en"/>
            </a:br>
            <a:br>
              <a:rPr lang="en"/>
            </a:br>
            <a:r>
              <a:rPr lang="en"/>
              <a:t>programming is [...] fundamentally about the </a:t>
            </a:r>
            <a:r>
              <a:rPr b="1" lang="en">
                <a:solidFill>
                  <a:schemeClr val="accent1"/>
                </a:solidFill>
                <a:latin typeface="Roboto"/>
                <a:ea typeface="Roboto"/>
                <a:cs typeface="Roboto"/>
                <a:sym typeface="Roboto"/>
              </a:rPr>
              <a:t>iterative process of refining mental representations of computational problems and solutions</a:t>
            </a:r>
            <a:r>
              <a:rPr lang="en"/>
              <a:t> and expressing those representations as code</a:t>
            </a:r>
            <a:endParaRPr/>
          </a:p>
        </p:txBody>
      </p:sp>
      <p:sp>
        <p:nvSpPr>
          <p:cNvPr id="319" name="Google Shape;319;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We store new information in terms of its meaning to us, as defined by its relationships and semantic associations to information that already exists in our memories. What that means, among other things, is that we have to be an active participant in the learning process—by interpreting, connecting, interrelating, and elaborating, not simply recording. Basically, information will not write itself on our memories. Conscientiously taking verbatim notes or reading to-be-learned content over, if it is done in a passive way, is not an efficient way to learn" id="320" name="Google Shape;320;p36" title="Self-Regulated Learning"/>
          <p:cNvPicPr preferRelativeResize="0"/>
          <p:nvPr/>
        </p:nvPicPr>
        <p:blipFill>
          <a:blip r:embed="rId3">
            <a:alphaModFix/>
          </a:blip>
          <a:stretch>
            <a:fillRect/>
          </a:stretch>
        </p:blipFill>
        <p:spPr>
          <a:xfrm>
            <a:off x="4332352" y="569139"/>
            <a:ext cx="4571864" cy="3620278"/>
          </a:xfrm>
          <a:prstGeom prst="rect">
            <a:avLst/>
          </a:prstGeom>
          <a:noFill/>
          <a:ln>
            <a:noFill/>
          </a:ln>
        </p:spPr>
      </p:pic>
      <p:sp>
        <p:nvSpPr>
          <p:cNvPr id="321" name="Google Shape;321;p36"/>
          <p:cNvSpPr/>
          <p:nvPr/>
        </p:nvSpPr>
        <p:spPr>
          <a:xfrm>
            <a:off x="4332350" y="2075865"/>
            <a:ext cx="4572000" cy="1179600"/>
          </a:xfrm>
          <a:prstGeom prst="roundRect">
            <a:avLst>
              <a:gd fmla="val 7475"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sz="1600">
              <a:solidFill>
                <a:schemeClr val="accent1"/>
              </a:solidFill>
              <a:latin typeface="Roboto Medium"/>
              <a:ea typeface="Roboto Medium"/>
              <a:cs typeface="Roboto Medium"/>
              <a:sym typeface="Roboto Medium"/>
            </a:endParaRPr>
          </a:p>
        </p:txBody>
      </p:sp>
      <p:sp>
        <p:nvSpPr>
          <p:cNvPr id="322" name="Google Shape;322;p36"/>
          <p:cNvSpPr txBox="1"/>
          <p:nvPr/>
        </p:nvSpPr>
        <p:spPr>
          <a:xfrm>
            <a:off x="0" y="4969000"/>
            <a:ext cx="9144000" cy="183000"/>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None/>
            </a:pPr>
            <a:r>
              <a:rPr lang="en" sz="600">
                <a:solidFill>
                  <a:schemeClr val="dk2"/>
                </a:solidFill>
                <a:latin typeface="Roboto Light"/>
                <a:ea typeface="Roboto Light"/>
                <a:cs typeface="Roboto Light"/>
                <a:sym typeface="Roboto Light"/>
              </a:rPr>
              <a:t>Programming, Problem Solving, and Self-Awareness: Effects of Explicit Guidance (Loksa et al./CHI ‘16); Self-Regulated Learning: Beliefs, Techniques, and Illusions (Bjork, Dunlosky, Kornell/Annual Review of Psychology 2013)</a:t>
            </a:r>
            <a:endParaRPr sz="600">
              <a:solidFill>
                <a:schemeClr val="dk2"/>
              </a:solidFill>
              <a:latin typeface="Roboto Light"/>
              <a:ea typeface="Roboto Light"/>
              <a:cs typeface="Roboto Light"/>
              <a:sym typeface="Roboto Light"/>
            </a:endParaRPr>
          </a:p>
        </p:txBody>
      </p:sp>
      <p:sp>
        <p:nvSpPr>
          <p:cNvPr id="323" name="Google Shape;323;p36"/>
          <p:cNvSpPr/>
          <p:nvPr/>
        </p:nvSpPr>
        <p:spPr>
          <a:xfrm>
            <a:off x="4365375" y="561225"/>
            <a:ext cx="613800" cy="265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p37"/>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student suggestion</a:t>
            </a:r>
            <a:endParaRPr/>
          </a:p>
        </p:txBody>
      </p:sp>
      <p:sp>
        <p:nvSpPr>
          <p:cNvPr id="329" name="Google Shape;329;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3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Abstract Data Types</a:t>
            </a:r>
            <a:endParaRPr/>
          </a:p>
        </p:txBody>
      </p:sp>
      <p:sp>
        <p:nvSpPr>
          <p:cNvPr id="335" name="Google Shape;335;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Types</a:t>
            </a:r>
            <a:endParaRPr/>
          </a:p>
        </p:txBody>
      </p:sp>
      <p:sp>
        <p:nvSpPr>
          <p:cNvPr id="341" name="Google Shape;341;p39"/>
          <p:cNvSpPr txBox="1"/>
          <p:nvPr>
            <p:ph idx="1" type="body"/>
          </p:nvPr>
        </p:nvSpPr>
        <p:spPr>
          <a:xfrm>
            <a:off x="311700" y="1152475"/>
            <a:ext cx="8520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rPr lang="en"/>
              <a:t>A variable’s </a:t>
            </a:r>
            <a:r>
              <a:rPr b="1" lang="en">
                <a:latin typeface="Roboto"/>
                <a:ea typeface="Roboto"/>
                <a:cs typeface="Roboto"/>
                <a:sym typeface="Roboto"/>
              </a:rPr>
              <a:t>data type</a:t>
            </a:r>
            <a:r>
              <a:rPr lang="en"/>
              <a:t> (or simply </a:t>
            </a:r>
            <a:r>
              <a:rPr b="1" lang="en">
                <a:latin typeface="Roboto"/>
                <a:ea typeface="Roboto"/>
                <a:cs typeface="Roboto"/>
                <a:sym typeface="Roboto"/>
              </a:rPr>
              <a:t>type</a:t>
            </a:r>
            <a:r>
              <a:rPr lang="en"/>
              <a:t>) determines its possible values and operations.</a:t>
            </a:r>
            <a:endParaRPr/>
          </a:p>
        </p:txBody>
      </p:sp>
      <p:sp>
        <p:nvSpPr>
          <p:cNvPr id="342" name="Google Shape;342;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43" name="Google Shape;343;p39"/>
          <p:cNvSpPr txBox="1"/>
          <p:nvPr/>
        </p:nvSpPr>
        <p:spPr>
          <a:xfrm>
            <a:off x="2209800" y="1676400"/>
            <a:ext cx="2286000" cy="1143000"/>
          </a:xfrm>
          <a:prstGeom prst="rect">
            <a:avLst/>
          </a:prstGeom>
          <a:solidFill>
            <a:srgbClr val="FDF6E3"/>
          </a:solid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600">
                <a:solidFill>
                  <a:srgbClr val="859900"/>
                </a:solidFill>
                <a:latin typeface="Roboto Mono"/>
                <a:ea typeface="Roboto Mono"/>
                <a:cs typeface="Roboto Mono"/>
                <a:sym typeface="Roboto Mono"/>
              </a:rPr>
              <a:t>int</a:t>
            </a:r>
            <a:r>
              <a:rPr lang="en" sz="1600">
                <a:solidFill>
                  <a:srgbClr val="657B83"/>
                </a:solidFill>
                <a:latin typeface="Roboto Mono"/>
                <a:ea typeface="Roboto Mono"/>
                <a:cs typeface="Roboto Mono"/>
                <a:sym typeface="Roboto Mono"/>
              </a:rPr>
              <a:t> course;</a:t>
            </a:r>
            <a:endParaRPr sz="1600">
              <a:solidFill>
                <a:srgbClr val="657B8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600">
                <a:solidFill>
                  <a:srgbClr val="657B83"/>
                </a:solidFill>
                <a:latin typeface="Roboto Mono"/>
                <a:ea typeface="Roboto Mono"/>
                <a:cs typeface="Roboto Mono"/>
                <a:sym typeface="Roboto Mono"/>
              </a:rPr>
              <a:t>course</a:t>
            </a:r>
            <a:r>
              <a:rPr lang="en" sz="1600">
                <a:solidFill>
                  <a:srgbClr val="657B83"/>
                </a:solidFill>
                <a:latin typeface="Roboto Mono"/>
                <a:ea typeface="Roboto Mono"/>
                <a:cs typeface="Roboto Mono"/>
                <a:sym typeface="Roboto Mono"/>
              </a:rPr>
              <a:t> = </a:t>
            </a:r>
            <a:r>
              <a:rPr lang="en" sz="1600">
                <a:solidFill>
                  <a:srgbClr val="2AA198"/>
                </a:solidFill>
                <a:latin typeface="Roboto Mono"/>
                <a:ea typeface="Roboto Mono"/>
                <a:cs typeface="Roboto Mono"/>
                <a:sym typeface="Roboto Mono"/>
              </a:rPr>
              <a:t>37</a:t>
            </a:r>
            <a:r>
              <a:rPr lang="en" sz="1600">
                <a:solidFill>
                  <a:srgbClr val="657B83"/>
                </a:solidFill>
                <a:latin typeface="Roboto Mono"/>
                <a:ea typeface="Roboto Mono"/>
                <a:cs typeface="Roboto Mono"/>
                <a:sym typeface="Roboto Mono"/>
              </a:rPr>
              <a:t>;</a:t>
            </a:r>
            <a:endParaRPr sz="1600">
              <a:solidFill>
                <a:srgbClr val="657B8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600">
                <a:solidFill>
                  <a:srgbClr val="657B83"/>
                </a:solidFill>
                <a:latin typeface="Roboto Mono"/>
                <a:ea typeface="Roboto Mono"/>
                <a:cs typeface="Roboto Mono"/>
                <a:sym typeface="Roboto Mono"/>
              </a:rPr>
              <a:t>course = </a:t>
            </a:r>
            <a:r>
              <a:rPr lang="en" sz="1600">
                <a:solidFill>
                  <a:srgbClr val="2AA198"/>
                </a:solidFill>
                <a:latin typeface="Roboto Mono"/>
                <a:ea typeface="Roboto Mono"/>
                <a:cs typeface="Roboto Mono"/>
                <a:sym typeface="Roboto Mono"/>
              </a:rPr>
              <a:t>-37</a:t>
            </a:r>
            <a:r>
              <a:rPr lang="en" sz="1600">
                <a:solidFill>
                  <a:srgbClr val="657B83"/>
                </a:solidFill>
                <a:latin typeface="Roboto Mono"/>
                <a:ea typeface="Roboto Mono"/>
                <a:cs typeface="Roboto Mono"/>
                <a:sym typeface="Roboto Mono"/>
              </a:rPr>
              <a:t>;</a:t>
            </a:r>
            <a:endParaRPr sz="1500">
              <a:solidFill>
                <a:srgbClr val="859900"/>
              </a:solidFill>
              <a:latin typeface="Roboto Mono"/>
              <a:ea typeface="Roboto Mono"/>
              <a:cs typeface="Roboto Mono"/>
              <a:sym typeface="Roboto Mono"/>
            </a:endParaRPr>
          </a:p>
        </p:txBody>
      </p:sp>
      <p:sp>
        <p:nvSpPr>
          <p:cNvPr id="344" name="Google Shape;344;p39"/>
          <p:cNvSpPr txBox="1"/>
          <p:nvPr/>
        </p:nvSpPr>
        <p:spPr>
          <a:xfrm>
            <a:off x="2209800" y="2971800"/>
            <a:ext cx="2286000" cy="411600"/>
          </a:xfrm>
          <a:prstGeom prst="rect">
            <a:avLst/>
          </a:prstGeom>
          <a:solidFill>
            <a:srgbClr val="FDF6E3"/>
          </a:solid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600">
                <a:solidFill>
                  <a:srgbClr val="657B83"/>
                </a:solidFill>
                <a:latin typeface="Roboto Mono"/>
                <a:ea typeface="Roboto Mono"/>
                <a:cs typeface="Roboto Mono"/>
                <a:sym typeface="Roboto Mono"/>
              </a:rPr>
              <a:t>course = </a:t>
            </a:r>
            <a:r>
              <a:rPr lang="en" sz="1600">
                <a:solidFill>
                  <a:srgbClr val="2AA198"/>
                </a:solidFill>
                <a:latin typeface="Roboto Mono"/>
                <a:ea typeface="Roboto Mono"/>
                <a:cs typeface="Roboto Mono"/>
                <a:sym typeface="Roboto Mono"/>
              </a:rPr>
              <a:t>3.14</a:t>
            </a:r>
            <a:r>
              <a:rPr lang="en" sz="1600">
                <a:solidFill>
                  <a:srgbClr val="657B83"/>
                </a:solidFill>
                <a:latin typeface="Roboto Mono"/>
                <a:ea typeface="Roboto Mono"/>
                <a:cs typeface="Roboto Mono"/>
                <a:sym typeface="Roboto Mono"/>
              </a:rPr>
              <a:t>;</a:t>
            </a:r>
            <a:endParaRPr sz="1600">
              <a:solidFill>
                <a:srgbClr val="859900"/>
              </a:solidFill>
              <a:latin typeface="Roboto Mono"/>
              <a:ea typeface="Roboto Mono"/>
              <a:cs typeface="Roboto Mono"/>
              <a:sym typeface="Roboto Mono"/>
            </a:endParaRPr>
          </a:p>
        </p:txBody>
      </p:sp>
      <p:sp>
        <p:nvSpPr>
          <p:cNvPr id="345" name="Google Shape;345;p39"/>
          <p:cNvSpPr/>
          <p:nvPr/>
        </p:nvSpPr>
        <p:spPr>
          <a:xfrm>
            <a:off x="4195700" y="2986500"/>
            <a:ext cx="572700" cy="572700"/>
          </a:xfrm>
          <a:prstGeom prst="noSmoking">
            <a:avLst>
              <a:gd fmla="val 21439" name="adj"/>
            </a:avLst>
          </a:prstGeom>
          <a:solidFill>
            <a:schemeClr val="accen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9"/>
          <p:cNvSpPr txBox="1"/>
          <p:nvPr/>
        </p:nvSpPr>
        <p:spPr>
          <a:xfrm>
            <a:off x="2209800" y="3688200"/>
            <a:ext cx="2286000" cy="411600"/>
          </a:xfrm>
          <a:prstGeom prst="rect">
            <a:avLst/>
          </a:prstGeom>
          <a:solidFill>
            <a:srgbClr val="FDF6E3"/>
          </a:solidFill>
          <a:ln>
            <a:noFill/>
          </a:ln>
        </p:spPr>
        <p:txBody>
          <a:bodyPr anchorCtr="0" anchor="t" bIns="91425" lIns="91425" spcFirstLastPara="1" rIns="91425" wrap="square" tIns="91425">
            <a:noAutofit/>
          </a:bodyPr>
          <a:lstStyle/>
          <a:p>
            <a:pPr indent="0" lvl="0" marL="0" rtl="0" algn="l">
              <a:lnSpc>
                <a:spcPct val="147656"/>
              </a:lnSpc>
              <a:spcBef>
                <a:spcPts val="0"/>
              </a:spcBef>
              <a:spcAft>
                <a:spcPts val="0"/>
              </a:spcAft>
              <a:buNone/>
            </a:pPr>
            <a:r>
              <a:rPr lang="en" sz="1600">
                <a:solidFill>
                  <a:srgbClr val="657B83"/>
                </a:solidFill>
                <a:latin typeface="Roboto Mono"/>
                <a:ea typeface="Roboto Mono"/>
                <a:cs typeface="Roboto Mono"/>
                <a:sym typeface="Roboto Mono"/>
              </a:rPr>
              <a:t>(</a:t>
            </a:r>
            <a:r>
              <a:rPr lang="en" sz="1600">
                <a:solidFill>
                  <a:srgbClr val="2AA198"/>
                </a:solidFill>
                <a:latin typeface="Roboto Mono"/>
                <a:ea typeface="Roboto Mono"/>
                <a:cs typeface="Roboto Mono"/>
                <a:sym typeface="Roboto Mono"/>
              </a:rPr>
              <a:t>37</a:t>
            </a:r>
            <a:r>
              <a:rPr lang="en" sz="1600">
                <a:solidFill>
                  <a:srgbClr val="657B83"/>
                </a:solidFill>
                <a:latin typeface="Roboto Mono"/>
                <a:ea typeface="Roboto Mono"/>
                <a:cs typeface="Roboto Mono"/>
                <a:sym typeface="Roboto Mono"/>
              </a:rPr>
              <a:t> + </a:t>
            </a:r>
            <a:r>
              <a:rPr lang="en" sz="1600">
                <a:solidFill>
                  <a:srgbClr val="2AA198"/>
                </a:solidFill>
                <a:latin typeface="Roboto Mono"/>
                <a:ea typeface="Roboto Mono"/>
                <a:cs typeface="Roboto Mono"/>
                <a:sym typeface="Roboto Mono"/>
              </a:rPr>
              <a:t>3</a:t>
            </a:r>
            <a:r>
              <a:rPr lang="en" sz="1600">
                <a:solidFill>
                  <a:srgbClr val="657B83"/>
                </a:solidFill>
                <a:latin typeface="Roboto Mono"/>
                <a:ea typeface="Roboto Mono"/>
                <a:cs typeface="Roboto Mono"/>
                <a:sym typeface="Roboto Mono"/>
              </a:rPr>
              <a:t>) == </a:t>
            </a:r>
            <a:r>
              <a:rPr lang="en" sz="1600">
                <a:solidFill>
                  <a:srgbClr val="2AA198"/>
                </a:solidFill>
                <a:latin typeface="Roboto Mono"/>
                <a:ea typeface="Roboto Mono"/>
                <a:cs typeface="Roboto Mono"/>
                <a:sym typeface="Roboto Mono"/>
              </a:rPr>
              <a:t>40</a:t>
            </a:r>
            <a:endParaRPr sz="1600">
              <a:solidFill>
                <a:srgbClr val="2AA198"/>
              </a:solidFill>
              <a:latin typeface="Roboto Mono"/>
              <a:ea typeface="Roboto Mono"/>
              <a:cs typeface="Roboto Mono"/>
              <a:sym typeface="Roboto Mono"/>
            </a:endParaRPr>
          </a:p>
        </p:txBody>
      </p:sp>
      <p:sp>
        <p:nvSpPr>
          <p:cNvPr id="347" name="Google Shape;347;p39"/>
          <p:cNvSpPr txBox="1"/>
          <p:nvPr/>
        </p:nvSpPr>
        <p:spPr>
          <a:xfrm>
            <a:off x="4953000" y="1676400"/>
            <a:ext cx="3429000" cy="1143000"/>
          </a:xfrm>
          <a:prstGeom prst="rect">
            <a:avLst/>
          </a:prstGeom>
          <a:solidFill>
            <a:srgbClr val="FDF6E3"/>
          </a:solid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600">
                <a:solidFill>
                  <a:srgbClr val="859900"/>
                </a:solidFill>
                <a:latin typeface="Roboto Mono"/>
                <a:ea typeface="Roboto Mono"/>
                <a:cs typeface="Roboto Mono"/>
                <a:sym typeface="Roboto Mono"/>
              </a:rPr>
              <a:t>String</a:t>
            </a:r>
            <a:r>
              <a:rPr lang="en" sz="1600">
                <a:solidFill>
                  <a:srgbClr val="657B83"/>
                </a:solidFill>
                <a:latin typeface="Roboto Mono"/>
                <a:ea typeface="Roboto Mono"/>
                <a:cs typeface="Roboto Mono"/>
                <a:sym typeface="Roboto Mono"/>
              </a:rPr>
              <a:t> </a:t>
            </a:r>
            <a:r>
              <a:rPr lang="en" sz="1600">
                <a:solidFill>
                  <a:srgbClr val="657B83"/>
                </a:solidFill>
                <a:latin typeface="Roboto Mono"/>
                <a:ea typeface="Roboto Mono"/>
                <a:cs typeface="Roboto Mono"/>
                <a:sym typeface="Roboto Mono"/>
              </a:rPr>
              <a:t>course</a:t>
            </a:r>
            <a:r>
              <a:rPr lang="en" sz="1600">
                <a:solidFill>
                  <a:srgbClr val="657B83"/>
                </a:solidFill>
                <a:latin typeface="Roboto Mono"/>
                <a:ea typeface="Roboto Mono"/>
                <a:cs typeface="Roboto Mono"/>
                <a:sym typeface="Roboto Mono"/>
              </a:rPr>
              <a:t>;</a:t>
            </a:r>
            <a:endParaRPr sz="1600">
              <a:solidFill>
                <a:srgbClr val="657B8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600">
                <a:solidFill>
                  <a:srgbClr val="657B83"/>
                </a:solidFill>
                <a:latin typeface="Roboto Mono"/>
                <a:ea typeface="Roboto Mono"/>
                <a:cs typeface="Roboto Mono"/>
                <a:sym typeface="Roboto Mono"/>
              </a:rPr>
              <a:t>course</a:t>
            </a:r>
            <a:r>
              <a:rPr lang="en" sz="1600">
                <a:solidFill>
                  <a:srgbClr val="657B83"/>
                </a:solidFill>
                <a:latin typeface="Roboto Mono"/>
                <a:ea typeface="Roboto Mono"/>
                <a:cs typeface="Roboto Mono"/>
                <a:sym typeface="Roboto Mono"/>
              </a:rPr>
              <a:t> = </a:t>
            </a:r>
            <a:r>
              <a:rPr lang="en" sz="1600">
                <a:solidFill>
                  <a:srgbClr val="2AA198"/>
                </a:solidFill>
                <a:latin typeface="Roboto Mono"/>
                <a:ea typeface="Roboto Mono"/>
                <a:cs typeface="Roboto Mono"/>
                <a:sym typeface="Roboto Mono"/>
              </a:rPr>
              <a:t>"</a:t>
            </a:r>
            <a:r>
              <a:rPr lang="en" sz="1600">
                <a:solidFill>
                  <a:srgbClr val="2AA198"/>
                </a:solidFill>
                <a:latin typeface="Roboto Mono"/>
                <a:ea typeface="Roboto Mono"/>
                <a:cs typeface="Roboto Mono"/>
                <a:sym typeface="Roboto Mono"/>
              </a:rPr>
              <a:t>3</a:t>
            </a:r>
            <a:r>
              <a:rPr lang="en" sz="1600">
                <a:solidFill>
                  <a:srgbClr val="2AA198"/>
                </a:solidFill>
                <a:latin typeface="Roboto Mono"/>
                <a:ea typeface="Roboto Mono"/>
                <a:cs typeface="Roboto Mono"/>
                <a:sym typeface="Roboto Mono"/>
              </a:rPr>
              <a:t>7"</a:t>
            </a:r>
            <a:r>
              <a:rPr lang="en" sz="1600">
                <a:solidFill>
                  <a:srgbClr val="657B83"/>
                </a:solidFill>
                <a:latin typeface="Roboto Mono"/>
                <a:ea typeface="Roboto Mono"/>
                <a:cs typeface="Roboto Mono"/>
                <a:sym typeface="Roboto Mono"/>
              </a:rPr>
              <a:t>;</a:t>
            </a:r>
            <a:endParaRPr sz="1600">
              <a:solidFill>
                <a:srgbClr val="657B8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600">
                <a:solidFill>
                  <a:srgbClr val="657B83"/>
                </a:solidFill>
                <a:latin typeface="Roboto Mono"/>
                <a:ea typeface="Roboto Mono"/>
                <a:cs typeface="Roboto Mono"/>
                <a:sym typeface="Roboto Mono"/>
              </a:rPr>
              <a:t>course</a:t>
            </a:r>
            <a:r>
              <a:rPr lang="en" sz="1600">
                <a:solidFill>
                  <a:srgbClr val="657B83"/>
                </a:solidFill>
                <a:latin typeface="Roboto Mono"/>
                <a:ea typeface="Roboto Mono"/>
                <a:cs typeface="Roboto Mono"/>
                <a:sym typeface="Roboto Mono"/>
              </a:rPr>
              <a:t> = </a:t>
            </a:r>
            <a:r>
              <a:rPr lang="en" sz="1600">
                <a:solidFill>
                  <a:srgbClr val="2AA198"/>
                </a:solidFill>
                <a:latin typeface="Roboto Mono"/>
                <a:ea typeface="Roboto Mono"/>
                <a:cs typeface="Roboto Mono"/>
                <a:sym typeface="Roboto Mono"/>
              </a:rPr>
              <a:t>"-37</a:t>
            </a:r>
            <a:r>
              <a:rPr lang="en" sz="1600">
                <a:solidFill>
                  <a:srgbClr val="2AA198"/>
                </a:solidFill>
                <a:latin typeface="Roboto Mono"/>
                <a:ea typeface="Roboto Mono"/>
                <a:cs typeface="Roboto Mono"/>
                <a:sym typeface="Roboto Mono"/>
              </a:rPr>
              <a:t>"</a:t>
            </a:r>
            <a:r>
              <a:rPr lang="en" sz="1600">
                <a:solidFill>
                  <a:srgbClr val="657B83"/>
                </a:solidFill>
                <a:latin typeface="Roboto Mono"/>
                <a:ea typeface="Roboto Mono"/>
                <a:cs typeface="Roboto Mono"/>
                <a:sym typeface="Roboto Mono"/>
              </a:rPr>
              <a:t>;</a:t>
            </a:r>
            <a:endParaRPr sz="1500">
              <a:solidFill>
                <a:srgbClr val="859900"/>
              </a:solidFill>
              <a:latin typeface="Roboto Mono"/>
              <a:ea typeface="Roboto Mono"/>
              <a:cs typeface="Roboto Mono"/>
              <a:sym typeface="Roboto Mono"/>
            </a:endParaRPr>
          </a:p>
        </p:txBody>
      </p:sp>
      <p:sp>
        <p:nvSpPr>
          <p:cNvPr id="348" name="Google Shape;348;p39"/>
          <p:cNvSpPr/>
          <p:nvPr/>
        </p:nvSpPr>
        <p:spPr>
          <a:xfrm>
            <a:off x="1975200" y="1676400"/>
            <a:ext cx="91500" cy="1707000"/>
          </a:xfrm>
          <a:prstGeom prst="rect">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9"/>
          <p:cNvSpPr/>
          <p:nvPr/>
        </p:nvSpPr>
        <p:spPr>
          <a:xfrm flipH="1">
            <a:off x="845569" y="2362200"/>
            <a:ext cx="1051500" cy="612600"/>
          </a:xfrm>
          <a:prstGeom prst="wedgeRoundRectCallout">
            <a:avLst>
              <a:gd fmla="val -55787" name="adj1"/>
              <a:gd fmla="val -22931" name="adj2"/>
              <a:gd fmla="val 0" name="adj3"/>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Possible v</a:t>
            </a:r>
            <a:r>
              <a:rPr b="1" lang="en" sz="1600">
                <a:solidFill>
                  <a:schemeClr val="lt1"/>
                </a:solidFill>
                <a:latin typeface="Roboto"/>
                <a:ea typeface="Roboto"/>
                <a:cs typeface="Roboto"/>
                <a:sym typeface="Roboto"/>
              </a:rPr>
              <a:t>alues</a:t>
            </a:r>
            <a:endParaRPr b="1" sz="1600">
              <a:solidFill>
                <a:schemeClr val="lt1"/>
              </a:solidFill>
              <a:latin typeface="Roboto"/>
              <a:ea typeface="Roboto"/>
              <a:cs typeface="Roboto"/>
              <a:sym typeface="Roboto"/>
            </a:endParaRPr>
          </a:p>
        </p:txBody>
      </p:sp>
      <p:sp>
        <p:nvSpPr>
          <p:cNvPr id="350" name="Google Shape;350;p39"/>
          <p:cNvSpPr/>
          <p:nvPr/>
        </p:nvSpPr>
        <p:spPr>
          <a:xfrm>
            <a:off x="1975200" y="3688200"/>
            <a:ext cx="91500" cy="1002000"/>
          </a:xfrm>
          <a:prstGeom prst="rect">
            <a:avLst/>
          </a:prstGeom>
          <a:solidFill>
            <a:schemeClr val="accent3"/>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9"/>
          <p:cNvSpPr txBox="1"/>
          <p:nvPr/>
        </p:nvSpPr>
        <p:spPr>
          <a:xfrm>
            <a:off x="2209800" y="4278750"/>
            <a:ext cx="2286000" cy="411600"/>
          </a:xfrm>
          <a:prstGeom prst="rect">
            <a:avLst/>
          </a:prstGeom>
          <a:solidFill>
            <a:srgbClr val="FDF6E3"/>
          </a:solidFill>
          <a:ln>
            <a:noFill/>
          </a:ln>
        </p:spPr>
        <p:txBody>
          <a:bodyPr anchorCtr="0" anchor="t" bIns="91425" lIns="91425" spcFirstLastPara="1" rIns="91425" wrap="square" tIns="91425">
            <a:noAutofit/>
          </a:bodyPr>
          <a:lstStyle/>
          <a:p>
            <a:pPr indent="0" lvl="0" marL="0" rtl="0" algn="l">
              <a:lnSpc>
                <a:spcPct val="147656"/>
              </a:lnSpc>
              <a:spcBef>
                <a:spcPts val="0"/>
              </a:spcBef>
              <a:spcAft>
                <a:spcPts val="0"/>
              </a:spcAft>
              <a:buNone/>
            </a:pPr>
            <a:r>
              <a:rPr lang="en" sz="1600">
                <a:solidFill>
                  <a:srgbClr val="657B83"/>
                </a:solidFill>
                <a:latin typeface="Roboto Mono"/>
                <a:ea typeface="Roboto Mono"/>
                <a:cs typeface="Roboto Mono"/>
                <a:sym typeface="Roboto Mono"/>
              </a:rPr>
              <a:t>course.equals(</a:t>
            </a:r>
            <a:r>
              <a:rPr lang="en" sz="1600">
                <a:solidFill>
                  <a:srgbClr val="2AA198"/>
                </a:solidFill>
                <a:latin typeface="Roboto Mono"/>
                <a:ea typeface="Roboto Mono"/>
                <a:cs typeface="Roboto Mono"/>
                <a:sym typeface="Roboto Mono"/>
              </a:rPr>
              <a:t>37</a:t>
            </a:r>
            <a:r>
              <a:rPr lang="en" sz="1600">
                <a:solidFill>
                  <a:srgbClr val="657B83"/>
                </a:solidFill>
                <a:latin typeface="Roboto Mono"/>
                <a:ea typeface="Roboto Mono"/>
                <a:cs typeface="Roboto Mono"/>
                <a:sym typeface="Roboto Mono"/>
              </a:rPr>
              <a:t>)</a:t>
            </a:r>
            <a:endParaRPr sz="1600">
              <a:solidFill>
                <a:srgbClr val="2AA198"/>
              </a:solidFill>
              <a:latin typeface="Roboto Mono"/>
              <a:ea typeface="Roboto Mono"/>
              <a:cs typeface="Roboto Mono"/>
              <a:sym typeface="Roboto Mono"/>
            </a:endParaRPr>
          </a:p>
        </p:txBody>
      </p:sp>
      <p:sp>
        <p:nvSpPr>
          <p:cNvPr id="352" name="Google Shape;352;p39"/>
          <p:cNvSpPr/>
          <p:nvPr/>
        </p:nvSpPr>
        <p:spPr>
          <a:xfrm>
            <a:off x="4195700" y="4278750"/>
            <a:ext cx="572700" cy="572700"/>
          </a:xfrm>
          <a:prstGeom prst="noSmoking">
            <a:avLst>
              <a:gd fmla="val 21439" name="adj"/>
            </a:avLst>
          </a:prstGeom>
          <a:solidFill>
            <a:schemeClr val="accent2"/>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9"/>
          <p:cNvSpPr/>
          <p:nvPr/>
        </p:nvSpPr>
        <p:spPr>
          <a:xfrm flipH="1">
            <a:off x="662576" y="3760409"/>
            <a:ext cx="1234500" cy="612600"/>
          </a:xfrm>
          <a:prstGeom prst="wedgeRoundRectCallout">
            <a:avLst>
              <a:gd fmla="val -55381" name="adj1"/>
              <a:gd fmla="val 21164" name="adj2"/>
              <a:gd fmla="val 0" name="adj3"/>
            </a:avLst>
          </a:prstGeom>
          <a:solidFill>
            <a:schemeClr val="accent3"/>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Possible operations</a:t>
            </a:r>
            <a:endParaRPr b="1" sz="1600">
              <a:solidFill>
                <a:schemeClr val="lt1"/>
              </a:solidFill>
              <a:latin typeface="Roboto"/>
              <a:ea typeface="Roboto"/>
              <a:cs typeface="Roboto"/>
              <a:sym typeface="Roboto"/>
            </a:endParaRPr>
          </a:p>
        </p:txBody>
      </p:sp>
      <p:sp>
        <p:nvSpPr>
          <p:cNvPr id="354" name="Google Shape;354;p39"/>
          <p:cNvSpPr txBox="1"/>
          <p:nvPr/>
        </p:nvSpPr>
        <p:spPr>
          <a:xfrm>
            <a:off x="4953000" y="2986500"/>
            <a:ext cx="3429000" cy="411600"/>
          </a:xfrm>
          <a:prstGeom prst="rect">
            <a:avLst/>
          </a:prstGeom>
          <a:solidFill>
            <a:srgbClr val="FDF6E3"/>
          </a:solid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600">
                <a:solidFill>
                  <a:srgbClr val="657B83"/>
                </a:solidFill>
                <a:latin typeface="Roboto Mono"/>
                <a:ea typeface="Roboto Mono"/>
                <a:cs typeface="Roboto Mono"/>
                <a:sym typeface="Roboto Mono"/>
              </a:rPr>
              <a:t>course = </a:t>
            </a:r>
            <a:r>
              <a:rPr lang="en" sz="1600">
                <a:solidFill>
                  <a:srgbClr val="2AA198"/>
                </a:solidFill>
                <a:latin typeface="Roboto Mono"/>
                <a:ea typeface="Roboto Mono"/>
                <a:cs typeface="Roboto Mono"/>
                <a:sym typeface="Roboto Mono"/>
              </a:rPr>
              <a:t>"</a:t>
            </a:r>
            <a:r>
              <a:rPr lang="en" sz="1600">
                <a:solidFill>
                  <a:srgbClr val="2AA198"/>
                </a:solidFill>
                <a:latin typeface="Roboto Mono"/>
                <a:ea typeface="Roboto Mono"/>
                <a:cs typeface="Roboto Mono"/>
                <a:sym typeface="Roboto Mono"/>
              </a:rPr>
              <a:t>3.14"</a:t>
            </a:r>
            <a:r>
              <a:rPr lang="en" sz="1600">
                <a:solidFill>
                  <a:srgbClr val="657B83"/>
                </a:solidFill>
                <a:latin typeface="Roboto Mono"/>
                <a:ea typeface="Roboto Mono"/>
                <a:cs typeface="Roboto Mono"/>
                <a:sym typeface="Roboto Mono"/>
              </a:rPr>
              <a:t>;</a:t>
            </a:r>
            <a:endParaRPr sz="1600">
              <a:solidFill>
                <a:srgbClr val="859900"/>
              </a:solidFill>
              <a:latin typeface="Roboto Mono"/>
              <a:ea typeface="Roboto Mono"/>
              <a:cs typeface="Roboto Mono"/>
              <a:sym typeface="Roboto Mono"/>
            </a:endParaRPr>
          </a:p>
        </p:txBody>
      </p:sp>
      <p:sp>
        <p:nvSpPr>
          <p:cNvPr id="355" name="Google Shape;355;p39"/>
          <p:cNvSpPr txBox="1"/>
          <p:nvPr/>
        </p:nvSpPr>
        <p:spPr>
          <a:xfrm>
            <a:off x="4953000" y="3688200"/>
            <a:ext cx="3429000" cy="411600"/>
          </a:xfrm>
          <a:prstGeom prst="rect">
            <a:avLst/>
          </a:prstGeom>
          <a:solidFill>
            <a:srgbClr val="FDF6E3"/>
          </a:solidFill>
          <a:ln>
            <a:noFill/>
          </a:ln>
        </p:spPr>
        <p:txBody>
          <a:bodyPr anchorCtr="0" anchor="t" bIns="91425" lIns="91425" spcFirstLastPara="1" rIns="91425" wrap="square" tIns="91425">
            <a:noAutofit/>
          </a:bodyPr>
          <a:lstStyle/>
          <a:p>
            <a:pPr indent="0" lvl="0" marL="0" rtl="0" algn="l">
              <a:lnSpc>
                <a:spcPct val="147656"/>
              </a:lnSpc>
              <a:spcBef>
                <a:spcPts val="0"/>
              </a:spcBef>
              <a:spcAft>
                <a:spcPts val="0"/>
              </a:spcAft>
              <a:buNone/>
            </a:pPr>
            <a:r>
              <a:rPr lang="en" sz="1600">
                <a:solidFill>
                  <a:srgbClr val="657B83"/>
                </a:solidFill>
                <a:latin typeface="Roboto Mono"/>
                <a:ea typeface="Roboto Mono"/>
                <a:cs typeface="Roboto Mono"/>
                <a:sym typeface="Roboto Mono"/>
              </a:rPr>
              <a:t>(</a:t>
            </a:r>
            <a:r>
              <a:rPr lang="en" sz="1600">
                <a:solidFill>
                  <a:srgbClr val="2AA198"/>
                </a:solidFill>
                <a:latin typeface="Roboto Mono"/>
                <a:ea typeface="Roboto Mono"/>
                <a:cs typeface="Roboto Mono"/>
                <a:sym typeface="Roboto Mono"/>
              </a:rPr>
              <a:t>"37"</a:t>
            </a:r>
            <a:r>
              <a:rPr lang="en" sz="1600">
                <a:solidFill>
                  <a:srgbClr val="657B83"/>
                </a:solidFill>
                <a:latin typeface="Roboto Mono"/>
                <a:ea typeface="Roboto Mono"/>
                <a:cs typeface="Roboto Mono"/>
                <a:sym typeface="Roboto Mono"/>
              </a:rPr>
              <a:t> + </a:t>
            </a:r>
            <a:r>
              <a:rPr lang="en" sz="1600">
                <a:solidFill>
                  <a:srgbClr val="2AA198"/>
                </a:solidFill>
                <a:latin typeface="Roboto Mono"/>
                <a:ea typeface="Roboto Mono"/>
                <a:cs typeface="Roboto Mono"/>
                <a:sym typeface="Roboto Mono"/>
              </a:rPr>
              <a:t>"3"</a:t>
            </a:r>
            <a:r>
              <a:rPr lang="en" sz="1600">
                <a:solidFill>
                  <a:srgbClr val="657B83"/>
                </a:solidFill>
                <a:latin typeface="Roboto Mono"/>
                <a:ea typeface="Roboto Mono"/>
                <a:cs typeface="Roboto Mono"/>
                <a:sym typeface="Roboto Mono"/>
              </a:rPr>
              <a:t>).equals(</a:t>
            </a:r>
            <a:r>
              <a:rPr lang="en" sz="1600">
                <a:solidFill>
                  <a:srgbClr val="2AA198"/>
                </a:solidFill>
                <a:latin typeface="Roboto Mono"/>
                <a:ea typeface="Roboto Mono"/>
                <a:cs typeface="Roboto Mono"/>
                <a:sym typeface="Roboto Mono"/>
              </a:rPr>
              <a:t>"373"</a:t>
            </a:r>
            <a:r>
              <a:rPr lang="en" sz="1600">
                <a:solidFill>
                  <a:srgbClr val="657B83"/>
                </a:solidFill>
                <a:latin typeface="Roboto Mono"/>
                <a:ea typeface="Roboto Mono"/>
                <a:cs typeface="Roboto Mono"/>
                <a:sym typeface="Roboto Mono"/>
              </a:rPr>
              <a:t>)</a:t>
            </a:r>
            <a:endParaRPr sz="1600">
              <a:solidFill>
                <a:srgbClr val="657B83"/>
              </a:solidFill>
              <a:latin typeface="Roboto Mono"/>
              <a:ea typeface="Roboto Mono"/>
              <a:cs typeface="Roboto Mono"/>
              <a:sym typeface="Roboto Mono"/>
            </a:endParaRPr>
          </a:p>
        </p:txBody>
      </p:sp>
      <p:sp>
        <p:nvSpPr>
          <p:cNvPr id="356" name="Google Shape;356;p39"/>
          <p:cNvSpPr/>
          <p:nvPr/>
        </p:nvSpPr>
        <p:spPr>
          <a:xfrm>
            <a:off x="3727700" y="4599125"/>
            <a:ext cx="1508700" cy="274200"/>
          </a:xfrm>
          <a:prstGeom prst="roundRect">
            <a:avLst>
              <a:gd fmla="val 16667" name="adj"/>
            </a:avLst>
          </a:prstGeom>
          <a:solidFill>
            <a:schemeClr val="accent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lt1"/>
                </a:solidFill>
                <a:latin typeface="Roboto"/>
                <a:ea typeface="Roboto"/>
                <a:cs typeface="Roboto"/>
                <a:sym typeface="Roboto"/>
              </a:rPr>
              <a:t>Cannot call equals</a:t>
            </a:r>
            <a:endParaRPr b="1" sz="1200">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gtEl>
                                        <p:attrNameLst>
                                          <p:attrName>style.visibility</p:attrName>
                                        </p:attrNameLst>
                                      </p:cBhvr>
                                      <p:to>
                                        <p:strVal val="visible"/>
                                      </p:to>
                                    </p:set>
                                    <p:animEffect filter="fade" transition="in">
                                      <p:cBhvr>
                                        <p:cTn dur="100"/>
                                        <p:tgtEl>
                                          <p:spTgt spid="3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2"/>
                                        </p:tgtEl>
                                        <p:attrNameLst>
                                          <p:attrName>style.visibility</p:attrName>
                                        </p:attrNameLst>
                                      </p:cBhvr>
                                      <p:to>
                                        <p:strVal val="visible"/>
                                      </p:to>
                                    </p:set>
                                    <p:animEffect filter="fade" transition="in">
                                      <p:cBhvr>
                                        <p:cTn dur="100"/>
                                        <p:tgtEl>
                                          <p:spTgt spid="352"/>
                                        </p:tgtEl>
                                      </p:cBhvr>
                                    </p:animEffect>
                                  </p:childTnLst>
                                </p:cTn>
                              </p:par>
                              <p:par>
                                <p:cTn fill="hold" nodeType="withEffect" presetClass="entr" presetID="10" presetSubtype="0">
                                  <p:stCondLst>
                                    <p:cond delay="0"/>
                                  </p:stCondLst>
                                  <p:childTnLst>
                                    <p:set>
                                      <p:cBhvr>
                                        <p:cTn dur="1" fill="hold">
                                          <p:stCondLst>
                                            <p:cond delay="0"/>
                                          </p:stCondLst>
                                        </p:cTn>
                                        <p:tgtEl>
                                          <p:spTgt spid="356"/>
                                        </p:tgtEl>
                                        <p:attrNameLst>
                                          <p:attrName>style.visibility</p:attrName>
                                        </p:attrNameLst>
                                      </p:cBhvr>
                                      <p:to>
                                        <p:strVal val="visible"/>
                                      </p:to>
                                    </p:set>
                                    <p:animEffect filter="fade" transition="in">
                                      <p:cBhvr>
                                        <p:cTn dur="100"/>
                                        <p:tgtEl>
                                          <p:spTgt spid="3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7"/>
                                        </p:tgtEl>
                                        <p:attrNameLst>
                                          <p:attrName>style.visibility</p:attrName>
                                        </p:attrNameLst>
                                      </p:cBhvr>
                                      <p:to>
                                        <p:strVal val="visible"/>
                                      </p:to>
                                    </p:set>
                                    <p:animEffect filter="fade" transition="in">
                                      <p:cBhvr>
                                        <p:cTn dur="100"/>
                                        <p:tgtEl>
                                          <p:spTgt spid="347"/>
                                        </p:tgtEl>
                                      </p:cBhvr>
                                    </p:animEffect>
                                  </p:childTnLst>
                                </p:cTn>
                              </p:par>
                              <p:par>
                                <p:cTn fill="hold" nodeType="withEffect" presetClass="entr" presetID="10" presetSubtype="0">
                                  <p:stCondLst>
                                    <p:cond delay="0"/>
                                  </p:stCondLst>
                                  <p:childTnLst>
                                    <p:set>
                                      <p:cBhvr>
                                        <p:cTn dur="1" fill="hold">
                                          <p:stCondLst>
                                            <p:cond delay="0"/>
                                          </p:stCondLst>
                                        </p:cTn>
                                        <p:tgtEl>
                                          <p:spTgt spid="354"/>
                                        </p:tgtEl>
                                        <p:attrNameLst>
                                          <p:attrName>style.visibility</p:attrName>
                                        </p:attrNameLst>
                                      </p:cBhvr>
                                      <p:to>
                                        <p:strVal val="visible"/>
                                      </p:to>
                                    </p:set>
                                    <p:animEffect filter="fade" transition="in">
                                      <p:cBhvr>
                                        <p:cTn dur="100"/>
                                        <p:tgtEl>
                                          <p:spTgt spid="354"/>
                                        </p:tgtEl>
                                      </p:cBhvr>
                                    </p:animEffect>
                                  </p:childTnLst>
                                </p:cTn>
                              </p:par>
                              <p:par>
                                <p:cTn fill="hold" nodeType="with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100"/>
                                        <p:tgtEl>
                                          <p:spTgt spid="3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sp>
        <p:nvSpPr>
          <p:cNvPr id="361" name="Google Shape;361;p40"/>
          <p:cNvSpPr/>
          <p:nvPr/>
        </p:nvSpPr>
        <p:spPr>
          <a:xfrm>
            <a:off x="733600" y="3144500"/>
            <a:ext cx="7386000" cy="1337100"/>
          </a:xfrm>
          <a:prstGeom prst="roundRect">
            <a:avLst>
              <a:gd fmla="val 6005" name="adj"/>
            </a:avLst>
          </a:prstGeom>
          <a:solidFill>
            <a:schemeClr val="l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0"/>
          <p:cNvSpPr/>
          <p:nvPr/>
        </p:nvSpPr>
        <p:spPr>
          <a:xfrm>
            <a:off x="733600" y="1822875"/>
            <a:ext cx="6467400" cy="6702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Interfaces vs. Implementations</a:t>
            </a:r>
            <a:endParaRPr/>
          </a:p>
        </p:txBody>
      </p:sp>
      <p:cxnSp>
        <p:nvCxnSpPr>
          <p:cNvPr id="364" name="Google Shape;364;p40"/>
          <p:cNvCxnSpPr>
            <a:stCxn id="365" idx="0"/>
            <a:endCxn id="366" idx="2"/>
          </p:cNvCxnSpPr>
          <p:nvPr/>
        </p:nvCxnSpPr>
        <p:spPr>
          <a:xfrm flipH="1" rot="10800000">
            <a:off x="5372100" y="2381282"/>
            <a:ext cx="914400" cy="863700"/>
          </a:xfrm>
          <a:prstGeom prst="straightConnector1">
            <a:avLst/>
          </a:prstGeom>
          <a:noFill/>
          <a:ln cap="flat" cmpd="sng" w="28575">
            <a:solidFill>
              <a:schemeClr val="accent1"/>
            </a:solidFill>
            <a:prstDash val="solid"/>
            <a:round/>
            <a:headEnd len="med" w="med" type="none"/>
            <a:tailEnd len="med" w="med" type="triangle"/>
          </a:ln>
        </p:spPr>
      </p:cxnSp>
      <p:cxnSp>
        <p:nvCxnSpPr>
          <p:cNvPr id="367" name="Google Shape;367;p40"/>
          <p:cNvCxnSpPr>
            <a:stCxn id="368" idx="0"/>
            <a:endCxn id="366" idx="2"/>
          </p:cNvCxnSpPr>
          <p:nvPr/>
        </p:nvCxnSpPr>
        <p:spPr>
          <a:xfrm rot="10800000">
            <a:off x="6286500" y="2381100"/>
            <a:ext cx="914400" cy="1505100"/>
          </a:xfrm>
          <a:prstGeom prst="straightConnector1">
            <a:avLst/>
          </a:prstGeom>
          <a:noFill/>
          <a:ln cap="flat" cmpd="sng" w="28575">
            <a:solidFill>
              <a:schemeClr val="accent1"/>
            </a:solidFill>
            <a:prstDash val="solid"/>
            <a:round/>
            <a:headEnd len="med" w="med" type="none"/>
            <a:tailEnd len="med" w="med" type="triangle"/>
          </a:ln>
        </p:spPr>
      </p:cxnSp>
      <p:sp>
        <p:nvSpPr>
          <p:cNvPr id="369" name="Google Shape;369;p40"/>
          <p:cNvSpPr txBox="1"/>
          <p:nvPr>
            <p:ph idx="1" type="body"/>
          </p:nvPr>
        </p:nvSpPr>
        <p:spPr>
          <a:xfrm>
            <a:off x="311700" y="1152475"/>
            <a:ext cx="3950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Java, an </a:t>
            </a:r>
            <a:r>
              <a:rPr b="1" lang="en">
                <a:solidFill>
                  <a:schemeClr val="accent1"/>
                </a:solidFill>
                <a:latin typeface="Roboto"/>
                <a:ea typeface="Roboto"/>
                <a:cs typeface="Roboto"/>
                <a:sym typeface="Roboto"/>
              </a:rPr>
              <a:t>interface</a:t>
            </a:r>
            <a:r>
              <a:rPr lang="en"/>
              <a:t> is a data type that specifies what to do but not how to do it.</a:t>
            </a:r>
            <a:endParaRPr/>
          </a:p>
          <a:p>
            <a:pPr indent="0" lvl="0" marL="457200" rtl="0" algn="l">
              <a:spcBef>
                <a:spcPts val="800"/>
              </a:spcBef>
              <a:spcAft>
                <a:spcPts val="0"/>
              </a:spcAft>
              <a:buNone/>
            </a:pPr>
            <a:r>
              <a:rPr b="1" lang="en">
                <a:latin typeface="Roboto"/>
                <a:ea typeface="Roboto"/>
                <a:cs typeface="Roboto"/>
                <a:sym typeface="Roboto"/>
              </a:rPr>
              <a:t>List</a:t>
            </a:r>
            <a:r>
              <a:rPr lang="en"/>
              <a:t>: a collection </a:t>
            </a:r>
            <a:r>
              <a:rPr lang="en"/>
              <a:t>storing</a:t>
            </a:r>
            <a:r>
              <a:rPr lang="en"/>
              <a:t> an ordered sequence of elements.</a:t>
            </a:r>
            <a:endParaRPr/>
          </a:p>
          <a:p>
            <a:pPr indent="0" lvl="0" marL="0" rtl="0" algn="l">
              <a:spcBef>
                <a:spcPts val="800"/>
              </a:spcBef>
              <a:spcAft>
                <a:spcPts val="0"/>
              </a:spcAft>
              <a:buNone/>
            </a:pPr>
            <a:r>
              <a:rPr lang="en"/>
              <a:t>A </a:t>
            </a:r>
            <a:r>
              <a:rPr b="1" lang="en">
                <a:solidFill>
                  <a:schemeClr val="accent1"/>
                </a:solidFill>
                <a:latin typeface="Roboto"/>
                <a:ea typeface="Roboto"/>
                <a:cs typeface="Roboto"/>
                <a:sym typeface="Roboto"/>
              </a:rPr>
              <a:t>subtype</a:t>
            </a:r>
            <a:r>
              <a:rPr lang="en"/>
              <a:t> of List must implement all methods required by the List interface.</a:t>
            </a:r>
            <a:endParaRPr/>
          </a:p>
          <a:p>
            <a:pPr indent="0" lvl="0" marL="457200" rtl="0" algn="l">
              <a:spcBef>
                <a:spcPts val="800"/>
              </a:spcBef>
              <a:spcAft>
                <a:spcPts val="0"/>
              </a:spcAft>
              <a:buNone/>
            </a:pPr>
            <a:r>
              <a:rPr b="1" lang="en">
                <a:latin typeface="Roboto"/>
                <a:ea typeface="Roboto"/>
                <a:cs typeface="Roboto"/>
                <a:sym typeface="Roboto"/>
              </a:rPr>
              <a:t>ArrayList</a:t>
            </a:r>
            <a:r>
              <a:rPr lang="en"/>
              <a:t>: Resizable array implementation of the List interface.</a:t>
            </a:r>
            <a:endParaRPr/>
          </a:p>
          <a:p>
            <a:pPr indent="0" lvl="0" marL="457200" rtl="0" algn="l">
              <a:spcBef>
                <a:spcPts val="800"/>
              </a:spcBef>
              <a:spcAft>
                <a:spcPts val="800"/>
              </a:spcAft>
              <a:buNone/>
            </a:pPr>
            <a:r>
              <a:rPr b="1" lang="en">
                <a:latin typeface="Roboto"/>
                <a:ea typeface="Roboto"/>
                <a:cs typeface="Roboto"/>
                <a:sym typeface="Roboto"/>
              </a:rPr>
              <a:t>LinkedList</a:t>
            </a:r>
            <a:r>
              <a:rPr lang="en"/>
              <a:t>: Doubly-linked implementation of the List interface.</a:t>
            </a:r>
            <a:endParaRPr/>
          </a:p>
        </p:txBody>
      </p:sp>
      <p:sp>
        <p:nvSpPr>
          <p:cNvPr id="370" name="Google Shape;370;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66" name="Google Shape;366;p40"/>
          <p:cNvSpPr/>
          <p:nvPr/>
        </p:nvSpPr>
        <p:spPr>
          <a:xfrm>
            <a:off x="5486400" y="1923971"/>
            <a:ext cx="1600200" cy="457200"/>
          </a:xfrm>
          <a:prstGeom prst="roundRect">
            <a:avLst>
              <a:gd fmla="val 50000" name="adj"/>
            </a:avLst>
          </a:prstGeom>
          <a:solidFill>
            <a:schemeClr val="l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1"/>
                </a:solidFill>
                <a:latin typeface="Roboto"/>
                <a:ea typeface="Roboto"/>
                <a:cs typeface="Roboto"/>
                <a:sym typeface="Roboto"/>
              </a:rPr>
              <a:t>List</a:t>
            </a:r>
            <a:endParaRPr b="1" sz="1600">
              <a:solidFill>
                <a:schemeClr val="accent1"/>
              </a:solidFill>
              <a:latin typeface="Roboto"/>
              <a:ea typeface="Roboto"/>
              <a:cs typeface="Roboto"/>
              <a:sym typeface="Roboto"/>
            </a:endParaRPr>
          </a:p>
        </p:txBody>
      </p:sp>
      <p:sp>
        <p:nvSpPr>
          <p:cNvPr id="365" name="Google Shape;365;p40"/>
          <p:cNvSpPr/>
          <p:nvPr/>
        </p:nvSpPr>
        <p:spPr>
          <a:xfrm>
            <a:off x="4572000" y="3244982"/>
            <a:ext cx="1600200" cy="457200"/>
          </a:xfrm>
          <a:prstGeom prst="roundRect">
            <a:avLst>
              <a:gd fmla="val 50000" name="adj"/>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ArrayList</a:t>
            </a:r>
            <a:endParaRPr b="1" sz="1600">
              <a:solidFill>
                <a:schemeClr val="lt1"/>
              </a:solidFill>
              <a:latin typeface="Roboto"/>
              <a:ea typeface="Roboto"/>
              <a:cs typeface="Roboto"/>
              <a:sym typeface="Roboto"/>
            </a:endParaRPr>
          </a:p>
        </p:txBody>
      </p:sp>
      <p:sp>
        <p:nvSpPr>
          <p:cNvPr id="368" name="Google Shape;368;p40"/>
          <p:cNvSpPr/>
          <p:nvPr/>
        </p:nvSpPr>
        <p:spPr>
          <a:xfrm>
            <a:off x="6400800" y="3886200"/>
            <a:ext cx="1600200" cy="457200"/>
          </a:xfrm>
          <a:prstGeom prst="roundRect">
            <a:avLst>
              <a:gd fmla="val 50000" name="adj"/>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Linked</a:t>
            </a:r>
            <a:r>
              <a:rPr b="1" lang="en" sz="1600">
                <a:solidFill>
                  <a:schemeClr val="lt1"/>
                </a:solidFill>
                <a:latin typeface="Roboto"/>
                <a:ea typeface="Roboto"/>
                <a:cs typeface="Roboto"/>
                <a:sym typeface="Roboto"/>
              </a:rPr>
              <a:t>List</a:t>
            </a:r>
            <a:endParaRPr b="1" sz="1600">
              <a:solidFill>
                <a:schemeClr val="lt1"/>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41"/>
          <p:cNvSpPr txBox="1"/>
          <p:nvPr>
            <p:ph type="title"/>
          </p:nvPr>
        </p:nvSpPr>
        <p:spPr>
          <a:xfrm>
            <a:off x="311700" y="448056"/>
            <a:ext cx="3950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 Data Types (ADTs)</a:t>
            </a:r>
            <a:endParaRPr/>
          </a:p>
        </p:txBody>
      </p:sp>
      <p:sp>
        <p:nvSpPr>
          <p:cNvPr id="376" name="Google Shape;376;p41"/>
          <p:cNvSpPr txBox="1"/>
          <p:nvPr>
            <p:ph idx="1" type="body"/>
          </p:nvPr>
        </p:nvSpPr>
        <p:spPr>
          <a:xfrm>
            <a:off x="311700" y="1152144"/>
            <a:ext cx="3950100" cy="342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Java interfaces represent the software design concept of abstract data types.</a:t>
            </a:r>
            <a:endParaRPr/>
          </a:p>
          <a:p>
            <a:pPr indent="0" lvl="0" marL="0" rtl="0" algn="l">
              <a:spcBef>
                <a:spcPts val="800"/>
              </a:spcBef>
              <a:spcAft>
                <a:spcPts val="0"/>
              </a:spcAft>
              <a:buNone/>
            </a:pPr>
            <a:r>
              <a:rPr lang="en"/>
              <a:t>An </a:t>
            </a:r>
            <a:r>
              <a:rPr b="1" lang="en">
                <a:solidFill>
                  <a:schemeClr val="accent1"/>
                </a:solidFill>
                <a:latin typeface="Roboto"/>
                <a:ea typeface="Roboto"/>
                <a:cs typeface="Roboto"/>
                <a:sym typeface="Roboto"/>
              </a:rPr>
              <a:t>abstract data type</a:t>
            </a:r>
            <a:r>
              <a:rPr lang="en"/>
              <a:t> is a data type that does not specify any one</a:t>
            </a:r>
            <a:r>
              <a:rPr lang="en"/>
              <a:t> implementation.</a:t>
            </a:r>
            <a:endParaRPr/>
          </a:p>
          <a:p>
            <a:pPr indent="0" lvl="0" marL="0" rtl="0" algn="l">
              <a:spcBef>
                <a:spcPts val="800"/>
              </a:spcBef>
              <a:spcAft>
                <a:spcPts val="0"/>
              </a:spcAft>
              <a:buNone/>
            </a:pPr>
            <a:r>
              <a:rPr b="1" lang="en">
                <a:solidFill>
                  <a:schemeClr val="accent1"/>
                </a:solidFill>
                <a:latin typeface="Roboto"/>
                <a:ea typeface="Roboto"/>
                <a:cs typeface="Roboto"/>
                <a:sym typeface="Roboto"/>
              </a:rPr>
              <a:t>Data structures</a:t>
            </a:r>
            <a:r>
              <a:rPr lang="en"/>
              <a:t> implement ADTs.</a:t>
            </a:r>
            <a:endParaRPr/>
          </a:p>
          <a:p>
            <a:pPr indent="0" lvl="0" marL="457200" rtl="0" algn="l">
              <a:spcBef>
                <a:spcPts val="800"/>
              </a:spcBef>
              <a:spcAft>
                <a:spcPts val="0"/>
              </a:spcAft>
              <a:buNone/>
            </a:pPr>
            <a:r>
              <a:rPr b="1" lang="en">
                <a:latin typeface="Roboto"/>
                <a:ea typeface="Roboto"/>
                <a:cs typeface="Roboto"/>
                <a:sym typeface="Roboto"/>
              </a:rPr>
              <a:t>Resizable array</a:t>
            </a:r>
            <a:r>
              <a:rPr lang="en"/>
              <a:t> can implement List, Stack, Queue, Deque, PQ, etc.</a:t>
            </a:r>
            <a:endParaRPr/>
          </a:p>
          <a:p>
            <a:pPr indent="0" lvl="0" marL="457200" rtl="0" algn="l">
              <a:spcBef>
                <a:spcPts val="800"/>
              </a:spcBef>
              <a:spcAft>
                <a:spcPts val="800"/>
              </a:spcAft>
              <a:buNone/>
            </a:pPr>
            <a:r>
              <a:rPr b="1" lang="en">
                <a:latin typeface="Roboto"/>
                <a:ea typeface="Roboto"/>
                <a:cs typeface="Roboto"/>
                <a:sym typeface="Roboto"/>
              </a:rPr>
              <a:t>Linked nodes</a:t>
            </a:r>
            <a:r>
              <a:rPr lang="en"/>
              <a:t> can implement List, Stack, Queue, Deque, PQ, etc.</a:t>
            </a:r>
            <a:endParaRPr/>
          </a:p>
        </p:txBody>
      </p:sp>
      <p:sp>
        <p:nvSpPr>
          <p:cNvPr id="377" name="Google Shape;377;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78" name="Google Shape;378;p41"/>
          <p:cNvSpPr/>
          <p:nvPr/>
        </p:nvSpPr>
        <p:spPr>
          <a:xfrm>
            <a:off x="4631850" y="1154400"/>
            <a:ext cx="3931800" cy="2834700"/>
          </a:xfrm>
          <a:prstGeom prst="roundRect">
            <a:avLst>
              <a:gd fmla="val 3929" name="adj"/>
            </a:avLst>
          </a:prstGeom>
          <a:solidFill>
            <a:schemeClr val="lt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868680" lvl="0" marL="868680" rtl="0" algn="l">
              <a:lnSpc>
                <a:spcPct val="115000"/>
              </a:lnSpc>
              <a:spcBef>
                <a:spcPts val="0"/>
              </a:spcBef>
              <a:spcAft>
                <a:spcPts val="0"/>
              </a:spcAft>
              <a:buClr>
                <a:schemeClr val="dk1"/>
              </a:buClr>
              <a:buSzPts val="1100"/>
              <a:buFont typeface="Arial"/>
              <a:buNone/>
            </a:pPr>
            <a:r>
              <a:rPr b="1" lang="en" sz="1600">
                <a:solidFill>
                  <a:schemeClr val="accent1"/>
                </a:solidFill>
                <a:latin typeface="Roboto"/>
                <a:ea typeface="Roboto"/>
                <a:cs typeface="Roboto"/>
                <a:sym typeface="Roboto"/>
              </a:rPr>
              <a:t>List ADT</a:t>
            </a:r>
            <a:r>
              <a:rPr lang="en" sz="1600">
                <a:solidFill>
                  <a:schemeClr val="dk2"/>
                </a:solidFill>
                <a:latin typeface="Roboto"/>
                <a:ea typeface="Roboto"/>
                <a:cs typeface="Roboto"/>
                <a:sym typeface="Roboto"/>
              </a:rPr>
              <a:t>. A collection storing an ordered sequence of elements.</a:t>
            </a:r>
            <a:endParaRPr sz="1600">
              <a:solidFill>
                <a:schemeClr val="dk2"/>
              </a:solidFill>
              <a:latin typeface="Roboto"/>
              <a:ea typeface="Roboto"/>
              <a:cs typeface="Roboto"/>
              <a:sym typeface="Roboto"/>
            </a:endParaRPr>
          </a:p>
          <a:p>
            <a:pPr indent="-238759" lvl="0" marL="274320" rtl="0" algn="l">
              <a:lnSpc>
                <a:spcPct val="115000"/>
              </a:lnSpc>
              <a:spcBef>
                <a:spcPts val="800"/>
              </a:spcBef>
              <a:spcAft>
                <a:spcPts val="0"/>
              </a:spcAft>
              <a:buClr>
                <a:schemeClr val="dk2"/>
              </a:buClr>
              <a:buSzPts val="1600"/>
              <a:buFont typeface="Roboto"/>
              <a:buChar char="•"/>
            </a:pPr>
            <a:r>
              <a:rPr lang="en" sz="1600">
                <a:solidFill>
                  <a:schemeClr val="dk2"/>
                </a:solidFill>
                <a:latin typeface="Roboto"/>
                <a:ea typeface="Roboto"/>
                <a:cs typeface="Roboto"/>
                <a:sym typeface="Roboto"/>
              </a:rPr>
              <a:t>Each element is accessible by a zero-based index.</a:t>
            </a:r>
            <a:endParaRPr sz="1600">
              <a:solidFill>
                <a:schemeClr val="dk2"/>
              </a:solidFill>
              <a:latin typeface="Roboto"/>
              <a:ea typeface="Roboto"/>
              <a:cs typeface="Roboto"/>
              <a:sym typeface="Roboto"/>
            </a:endParaRPr>
          </a:p>
          <a:p>
            <a:pPr indent="-238759" lvl="0" marL="274320" rtl="0" algn="l">
              <a:lnSpc>
                <a:spcPct val="115000"/>
              </a:lnSpc>
              <a:spcBef>
                <a:spcPts val="0"/>
              </a:spcBef>
              <a:spcAft>
                <a:spcPts val="0"/>
              </a:spcAft>
              <a:buClr>
                <a:schemeClr val="dk2"/>
              </a:buClr>
              <a:buSzPts val="1600"/>
              <a:buFont typeface="Roboto"/>
              <a:buChar char="•"/>
            </a:pPr>
            <a:r>
              <a:rPr lang="en" sz="1600">
                <a:solidFill>
                  <a:schemeClr val="dk2"/>
                </a:solidFill>
                <a:latin typeface="Roboto"/>
                <a:ea typeface="Roboto"/>
                <a:cs typeface="Roboto"/>
                <a:sym typeface="Roboto"/>
              </a:rPr>
              <a:t>A list has a size defined as the number of elements in the list.</a:t>
            </a:r>
            <a:endParaRPr sz="1600">
              <a:solidFill>
                <a:schemeClr val="dk2"/>
              </a:solidFill>
              <a:latin typeface="Roboto"/>
              <a:ea typeface="Roboto"/>
              <a:cs typeface="Roboto"/>
              <a:sym typeface="Roboto"/>
            </a:endParaRPr>
          </a:p>
          <a:p>
            <a:pPr indent="-238759" lvl="0" marL="274320" rtl="0" algn="l">
              <a:lnSpc>
                <a:spcPct val="115000"/>
              </a:lnSpc>
              <a:spcBef>
                <a:spcPts val="0"/>
              </a:spcBef>
              <a:spcAft>
                <a:spcPts val="0"/>
              </a:spcAft>
              <a:buClr>
                <a:schemeClr val="dk2"/>
              </a:buClr>
              <a:buSzPts val="1600"/>
              <a:buFont typeface="Roboto"/>
              <a:buChar char="•"/>
            </a:pPr>
            <a:r>
              <a:rPr lang="en" sz="1600">
                <a:solidFill>
                  <a:schemeClr val="dk2"/>
                </a:solidFill>
                <a:latin typeface="Roboto"/>
                <a:ea typeface="Roboto"/>
                <a:cs typeface="Roboto"/>
                <a:sym typeface="Roboto"/>
              </a:rPr>
              <a:t>Elements can be added to the front, back, or any index in the list.</a:t>
            </a:r>
            <a:endParaRPr sz="1600">
              <a:solidFill>
                <a:schemeClr val="dk2"/>
              </a:solidFill>
              <a:latin typeface="Roboto"/>
              <a:ea typeface="Roboto"/>
              <a:cs typeface="Roboto"/>
              <a:sym typeface="Roboto"/>
            </a:endParaRPr>
          </a:p>
          <a:p>
            <a:pPr indent="-238759" lvl="0" marL="274320" rtl="0" algn="l">
              <a:lnSpc>
                <a:spcPct val="115000"/>
              </a:lnSpc>
              <a:spcBef>
                <a:spcPts val="0"/>
              </a:spcBef>
              <a:spcAft>
                <a:spcPts val="0"/>
              </a:spcAft>
              <a:buClr>
                <a:schemeClr val="dk2"/>
              </a:buClr>
              <a:buSzPts val="1600"/>
              <a:buFont typeface="Roboto"/>
              <a:buChar char="•"/>
            </a:pPr>
            <a:r>
              <a:rPr lang="en" sz="1600">
                <a:solidFill>
                  <a:schemeClr val="dk2"/>
                </a:solidFill>
                <a:latin typeface="Roboto"/>
                <a:ea typeface="Roboto"/>
                <a:cs typeface="Roboto"/>
                <a:sym typeface="Roboto"/>
              </a:rPr>
              <a:t>Optionally, elements can be removed.</a:t>
            </a:r>
            <a:endParaRPr sz="1600">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82" name="Shape 382"/>
        <p:cNvGrpSpPr/>
        <p:nvPr/>
      </p:nvGrpSpPr>
      <p:grpSpPr>
        <a:xfrm>
          <a:off x="0" y="0"/>
          <a:ext cx="0" cy="0"/>
          <a:chOff x="0" y="0"/>
          <a:chExt cx="0" cy="0"/>
        </a:xfrm>
      </p:grpSpPr>
      <p:sp>
        <p:nvSpPr>
          <p:cNvPr id="383" name="Google Shape;383;p42"/>
          <p:cNvSpPr txBox="1"/>
          <p:nvPr>
            <p:ph type="title"/>
          </p:nvPr>
        </p:nvSpPr>
        <p:spPr>
          <a:xfrm>
            <a:off x="311700" y="448056"/>
            <a:ext cx="3950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Hiding Program Complexity</a:t>
            </a:r>
            <a:endParaRPr/>
          </a:p>
        </p:txBody>
      </p:sp>
      <p:sp>
        <p:nvSpPr>
          <p:cNvPr id="384" name="Google Shape;384;p42"/>
          <p:cNvSpPr txBox="1"/>
          <p:nvPr>
            <p:ph idx="1" type="body"/>
          </p:nvPr>
        </p:nvSpPr>
        <p:spPr>
          <a:xfrm>
            <a:off x="311700" y="1152144"/>
            <a:ext cx="3950100" cy="342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 data types hide implementation details from clients (users of ADTs).</a:t>
            </a:r>
            <a:endParaRPr/>
          </a:p>
          <a:p>
            <a:pPr indent="0" lvl="0" marL="0" rtl="0" algn="l">
              <a:spcBef>
                <a:spcPts val="800"/>
              </a:spcBef>
              <a:spcAft>
                <a:spcPts val="0"/>
              </a:spcAft>
              <a:buNone/>
            </a:pPr>
            <a:r>
              <a:rPr lang="en"/>
              <a:t>This kind of abstraction is a powerful and recurring software design principle.</a:t>
            </a:r>
            <a:endParaRPr/>
          </a:p>
          <a:p>
            <a:pPr indent="0" lvl="0" marL="457200" rtl="0" algn="l">
              <a:spcBef>
                <a:spcPts val="800"/>
              </a:spcBef>
              <a:spcAft>
                <a:spcPts val="0"/>
              </a:spcAft>
              <a:buNone/>
            </a:pPr>
            <a:r>
              <a:rPr lang="en"/>
              <a:t>See also: the </a:t>
            </a:r>
            <a:r>
              <a:rPr lang="en" u="sng">
                <a:latin typeface="Roboto Medium"/>
                <a:ea typeface="Roboto Medium"/>
                <a:cs typeface="Roboto Medium"/>
                <a:sym typeface="Roboto Medium"/>
                <a:hlinkClick r:id="rId3"/>
              </a:rPr>
              <a:t>Internet architecture</a:t>
            </a:r>
            <a:r>
              <a:rPr lang="en"/>
              <a:t>.</a:t>
            </a:r>
            <a:endParaRPr/>
          </a:p>
          <a:p>
            <a:pPr indent="0" lvl="0" marL="0" rtl="0" algn="l">
              <a:spcBef>
                <a:spcPts val="800"/>
              </a:spcBef>
              <a:spcAft>
                <a:spcPts val="800"/>
              </a:spcAft>
              <a:buNone/>
            </a:pPr>
            <a:r>
              <a:rPr b="1" lang="en">
                <a:solidFill>
                  <a:schemeClr val="accent1"/>
                </a:solidFill>
                <a:latin typeface="Roboto"/>
                <a:ea typeface="Roboto"/>
                <a:cs typeface="Roboto"/>
                <a:sym typeface="Roboto"/>
              </a:rPr>
              <a:t>Contract</a:t>
            </a:r>
            <a:r>
              <a:rPr lang="en"/>
              <a:t>: Assuming they agree to the ADT’s possible values and operations, the client and </a:t>
            </a:r>
            <a:r>
              <a:rPr lang="en"/>
              <a:t>the </a:t>
            </a:r>
            <a:r>
              <a:rPr lang="en"/>
              <a:t>implementer can improve their programs at the same time.</a:t>
            </a:r>
            <a:endParaRPr/>
          </a:p>
        </p:txBody>
      </p:sp>
      <p:sp>
        <p:nvSpPr>
          <p:cNvPr id="385" name="Google Shape;385;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6" name="Google Shape;386;p42"/>
          <p:cNvSpPr/>
          <p:nvPr/>
        </p:nvSpPr>
        <p:spPr>
          <a:xfrm>
            <a:off x="5334000" y="2571750"/>
            <a:ext cx="2743200" cy="1828800"/>
          </a:xfrm>
          <a:prstGeom prst="trapezoid">
            <a:avLst>
              <a:gd fmla="val 49495" name="adj"/>
            </a:avLst>
          </a:prstGeom>
          <a:solidFill>
            <a:schemeClr val="accent3"/>
          </a:solidFill>
          <a:ln cap="flat" cmpd="sng" w="1524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chemeClr val="dk1"/>
              </a:solidFill>
              <a:latin typeface="Roboto"/>
              <a:ea typeface="Roboto"/>
              <a:cs typeface="Roboto"/>
              <a:sym typeface="Roboto"/>
            </a:endParaRPr>
          </a:p>
        </p:txBody>
      </p:sp>
      <p:sp>
        <p:nvSpPr>
          <p:cNvPr id="387" name="Google Shape;387;p42"/>
          <p:cNvSpPr/>
          <p:nvPr/>
        </p:nvSpPr>
        <p:spPr>
          <a:xfrm rot="10800000">
            <a:off x="5334000" y="742950"/>
            <a:ext cx="2743200" cy="1828800"/>
          </a:xfrm>
          <a:prstGeom prst="trapezoid">
            <a:avLst>
              <a:gd fmla="val 49495" name="adj"/>
            </a:avLst>
          </a:prstGeom>
          <a:solidFill>
            <a:schemeClr val="accent2"/>
          </a:solidFill>
          <a:ln cap="flat" cmpd="sng" w="1524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Roboto"/>
              <a:ea typeface="Roboto"/>
              <a:cs typeface="Roboto"/>
              <a:sym typeface="Roboto"/>
            </a:endParaRPr>
          </a:p>
        </p:txBody>
      </p:sp>
      <p:sp>
        <p:nvSpPr>
          <p:cNvPr id="388" name="Google Shape;388;p42"/>
          <p:cNvSpPr/>
          <p:nvPr/>
        </p:nvSpPr>
        <p:spPr>
          <a:xfrm>
            <a:off x="6363825" y="3255550"/>
            <a:ext cx="2011800" cy="457200"/>
          </a:xfrm>
          <a:prstGeom prst="roundRect">
            <a:avLst>
              <a:gd fmla="val 16667" name="adj"/>
            </a:avLst>
          </a:prstGeom>
          <a:solidFill>
            <a:schemeClr val="accent3"/>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Roboto"/>
                <a:ea typeface="Roboto"/>
                <a:cs typeface="Roboto"/>
                <a:sym typeface="Roboto"/>
              </a:rPr>
              <a:t>Implementer</a:t>
            </a:r>
            <a:endParaRPr b="1" sz="2400">
              <a:solidFill>
                <a:schemeClr val="lt1"/>
              </a:solidFill>
              <a:latin typeface="Roboto"/>
              <a:ea typeface="Roboto"/>
              <a:cs typeface="Roboto"/>
              <a:sym typeface="Roboto"/>
            </a:endParaRPr>
          </a:p>
        </p:txBody>
      </p:sp>
      <p:sp>
        <p:nvSpPr>
          <p:cNvPr id="389" name="Google Shape;389;p42"/>
          <p:cNvSpPr/>
          <p:nvPr/>
        </p:nvSpPr>
        <p:spPr>
          <a:xfrm>
            <a:off x="6843975" y="1428750"/>
            <a:ext cx="1051500" cy="457200"/>
          </a:xfrm>
          <a:prstGeom prst="roundRect">
            <a:avLst>
              <a:gd fmla="val 16667" name="adj"/>
            </a:avLst>
          </a:prstGeom>
          <a:solidFill>
            <a:schemeClr val="accen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Roboto"/>
                <a:ea typeface="Roboto"/>
                <a:cs typeface="Roboto"/>
                <a:sym typeface="Roboto"/>
              </a:rPr>
              <a:t>C</a:t>
            </a:r>
            <a:r>
              <a:rPr b="1" lang="en" sz="2400">
                <a:solidFill>
                  <a:schemeClr val="lt1"/>
                </a:solidFill>
                <a:latin typeface="Roboto"/>
                <a:ea typeface="Roboto"/>
                <a:cs typeface="Roboto"/>
                <a:sym typeface="Roboto"/>
              </a:rPr>
              <a:t>lient</a:t>
            </a:r>
            <a:endParaRPr b="1" sz="2400">
              <a:solidFill>
                <a:schemeClr val="lt1"/>
              </a:solidFill>
              <a:latin typeface="Roboto"/>
              <a:ea typeface="Roboto"/>
              <a:cs typeface="Roboto"/>
              <a:sym typeface="Roboto"/>
            </a:endParaRPr>
          </a:p>
        </p:txBody>
      </p:sp>
      <p:sp>
        <p:nvSpPr>
          <p:cNvPr id="390" name="Google Shape;390;p42"/>
          <p:cNvSpPr/>
          <p:nvPr/>
        </p:nvSpPr>
        <p:spPr>
          <a:xfrm flipH="1">
            <a:off x="5200006" y="2439590"/>
            <a:ext cx="822900" cy="457200"/>
          </a:xfrm>
          <a:prstGeom prst="wedgeRoundRectCallout">
            <a:avLst>
              <a:gd fmla="val -57177" name="adj1"/>
              <a:gd fmla="val -21315" name="adj2"/>
              <a:gd fmla="val 0" name="adj3"/>
            </a:avLst>
          </a:prstGeom>
          <a:solidFill>
            <a:schemeClr val="accen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Roboto"/>
                <a:ea typeface="Roboto"/>
                <a:cs typeface="Roboto"/>
                <a:sym typeface="Roboto"/>
              </a:rPr>
              <a:t>ADT</a:t>
            </a:r>
            <a:endParaRPr b="1" sz="2400">
              <a:solidFill>
                <a:schemeClr val="lt1"/>
              </a:solidFill>
              <a:latin typeface="Roboto"/>
              <a:ea typeface="Roboto"/>
              <a:cs typeface="Roboto"/>
              <a:sym typeface="Roboto"/>
            </a:endParaRPr>
          </a:p>
        </p:txBody>
      </p:sp>
      <p:sp>
        <p:nvSpPr>
          <p:cNvPr id="391" name="Google Shape;391;p42"/>
          <p:cNvSpPr/>
          <p:nvPr/>
        </p:nvSpPr>
        <p:spPr>
          <a:xfrm>
            <a:off x="-54000" y="553200"/>
            <a:ext cx="365700" cy="365700"/>
          </a:xfrm>
          <a:prstGeom prst="roundRect">
            <a:avLst>
              <a:gd fmla="val 16667" name="adj"/>
            </a:avLst>
          </a:prstGeom>
          <a:solidFill>
            <a:schemeClr val="accen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Q</a:t>
            </a:r>
            <a:endParaRPr b="1" sz="1600">
              <a:solidFill>
                <a:schemeClr val="lt1"/>
              </a:solidFill>
              <a:latin typeface="Roboto"/>
              <a:ea typeface="Roboto"/>
              <a:cs typeface="Roboto"/>
              <a:sym typeface="Roboto"/>
            </a:endParaRPr>
          </a:p>
        </p:txBody>
      </p:sp>
      <p:cxnSp>
        <p:nvCxnSpPr>
          <p:cNvPr id="392" name="Google Shape;392;p42"/>
          <p:cNvCxnSpPr>
            <a:stCxn id="390" idx="4"/>
          </p:cNvCxnSpPr>
          <p:nvPr/>
        </p:nvCxnSpPr>
        <p:spPr>
          <a:xfrm>
            <a:off x="6081966" y="2570738"/>
            <a:ext cx="1311600" cy="0"/>
          </a:xfrm>
          <a:prstGeom prst="straightConnector1">
            <a:avLst/>
          </a:prstGeom>
          <a:noFill/>
          <a:ln cap="flat" cmpd="sng" w="38100">
            <a:solidFill>
              <a:schemeClr val="accent1"/>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2467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Drive current progress (?) in society</a:t>
            </a:r>
            <a:endParaRPr/>
          </a:p>
        </p:txBody>
      </p:sp>
      <p:pic>
        <p:nvPicPr>
          <p:cNvPr id="80" name="Google Shape;80;p16"/>
          <p:cNvPicPr preferRelativeResize="0"/>
          <p:nvPr/>
        </p:nvPicPr>
        <p:blipFill rotWithShape="1">
          <a:blip r:embed="rId3">
            <a:alphaModFix/>
          </a:blip>
          <a:srcRect b="0" l="0" r="0" t="10346"/>
          <a:stretch/>
        </p:blipFill>
        <p:spPr>
          <a:xfrm>
            <a:off x="5809225" y="436639"/>
            <a:ext cx="3113449" cy="1801775"/>
          </a:xfrm>
          <a:prstGeom prst="rect">
            <a:avLst/>
          </a:prstGeom>
          <a:noFill/>
          <a:ln>
            <a:noFill/>
          </a:ln>
        </p:spPr>
      </p:pic>
      <p:pic>
        <p:nvPicPr>
          <p:cNvPr id="81" name="Google Shape;81;p16"/>
          <p:cNvPicPr preferRelativeResize="0"/>
          <p:nvPr/>
        </p:nvPicPr>
        <p:blipFill>
          <a:blip r:embed="rId4">
            <a:alphaModFix/>
          </a:blip>
          <a:stretch>
            <a:fillRect/>
          </a:stretch>
        </p:blipFill>
        <p:spPr>
          <a:xfrm>
            <a:off x="221319" y="436633"/>
            <a:ext cx="5486400" cy="3660627"/>
          </a:xfrm>
          <a:prstGeom prst="rect">
            <a:avLst/>
          </a:prstGeom>
          <a:noFill/>
          <a:ln>
            <a:noFill/>
          </a:ln>
        </p:spPr>
      </p:pic>
      <p:pic>
        <p:nvPicPr>
          <p:cNvPr id="82" name="Google Shape;82;p16"/>
          <p:cNvPicPr preferRelativeResize="0"/>
          <p:nvPr/>
        </p:nvPicPr>
        <p:blipFill>
          <a:blip r:embed="rId5">
            <a:alphaModFix/>
          </a:blip>
          <a:stretch>
            <a:fillRect/>
          </a:stretch>
        </p:blipFill>
        <p:spPr>
          <a:xfrm>
            <a:off x="5809226" y="2346287"/>
            <a:ext cx="3113452" cy="1750969"/>
          </a:xfrm>
          <a:prstGeom prst="rect">
            <a:avLst/>
          </a:prstGeom>
          <a:noFill/>
          <a:ln>
            <a:noFill/>
          </a:ln>
        </p:spPr>
      </p:pic>
      <p:sp>
        <p:nvSpPr>
          <p:cNvPr id="83" name="Google Shape;83;p16"/>
          <p:cNvSpPr txBox="1"/>
          <p:nvPr/>
        </p:nvSpPr>
        <p:spPr>
          <a:xfrm>
            <a:off x="0" y="4969000"/>
            <a:ext cx="9144000" cy="183000"/>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None/>
            </a:pPr>
            <a:r>
              <a:rPr lang="en" sz="600">
                <a:solidFill>
                  <a:schemeClr val="dk2"/>
                </a:solidFill>
                <a:latin typeface="Roboto Light"/>
                <a:ea typeface="Roboto Light"/>
                <a:cs typeface="Roboto Light"/>
                <a:sym typeface="Roboto Light"/>
              </a:rPr>
              <a:t>Self-Driving Car (Waymo/Google), Delivery Drone (Hadas Bendel/Wikimedia)</a:t>
            </a:r>
            <a:endParaRPr sz="600">
              <a:solidFill>
                <a:schemeClr val="dk2"/>
              </a:solidFill>
              <a:latin typeface="Roboto Light"/>
              <a:ea typeface="Roboto Light"/>
              <a:cs typeface="Roboto Light"/>
              <a:sym typeface="Roboto Light"/>
            </a:endParaRPr>
          </a:p>
        </p:txBody>
      </p:sp>
      <p:sp>
        <p:nvSpPr>
          <p:cNvPr id="84" name="Google Shape;8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96" name="Shape 396"/>
        <p:cNvGrpSpPr/>
        <p:nvPr/>
      </p:nvGrpSpPr>
      <p:grpSpPr>
        <a:xfrm>
          <a:off x="0" y="0"/>
          <a:ext cx="0" cy="0"/>
          <a:chOff x="0" y="0"/>
          <a:chExt cx="0" cy="0"/>
        </a:xfrm>
      </p:grpSpPr>
      <p:sp>
        <p:nvSpPr>
          <p:cNvPr id="397" name="Google Shape;397;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Decisions</a:t>
            </a:r>
            <a:endParaRPr/>
          </a:p>
        </p:txBody>
      </p:sp>
      <p:sp>
        <p:nvSpPr>
          <p:cNvPr id="398" name="Google Shape;398;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every ADT, there are infinitely many data structures and algorithms that solve the problem.</a:t>
            </a:r>
            <a:endParaRPr/>
          </a:p>
          <a:p>
            <a:pPr indent="0" lvl="0" marL="0" rtl="0" algn="l">
              <a:spcBef>
                <a:spcPts val="800"/>
              </a:spcBef>
              <a:spcAft>
                <a:spcPts val="0"/>
              </a:spcAft>
              <a:buNone/>
            </a:pPr>
            <a:r>
              <a:rPr lang="en"/>
              <a:t>This course will study data structures and algorithms as </a:t>
            </a:r>
            <a:r>
              <a:rPr b="1" lang="en">
                <a:latin typeface="Roboto"/>
                <a:ea typeface="Roboto"/>
                <a:cs typeface="Roboto"/>
                <a:sym typeface="Roboto"/>
              </a:rPr>
              <a:t>design decisions</a:t>
            </a:r>
            <a:r>
              <a:rPr lang="en"/>
              <a:t>.</a:t>
            </a:r>
            <a:endParaRPr/>
          </a:p>
          <a:p>
            <a:pPr indent="-330200" lvl="0" marL="457200" rtl="0" algn="l">
              <a:spcBef>
                <a:spcPts val="800"/>
              </a:spcBef>
              <a:spcAft>
                <a:spcPts val="0"/>
              </a:spcAft>
              <a:buSzPts val="1600"/>
              <a:buChar char="•"/>
            </a:pPr>
            <a:r>
              <a:rPr lang="en"/>
              <a:t>Running time, dependent on the input data.</a:t>
            </a:r>
            <a:endParaRPr/>
          </a:p>
          <a:p>
            <a:pPr indent="-330200" lvl="0" marL="457200" rtl="0" algn="l">
              <a:spcBef>
                <a:spcPts val="1000"/>
              </a:spcBef>
              <a:spcAft>
                <a:spcPts val="0"/>
              </a:spcAft>
              <a:buSzPts val="1600"/>
              <a:buChar char="•"/>
            </a:pPr>
            <a:r>
              <a:rPr lang="en"/>
              <a:t>Reusability vs. Specificity.</a:t>
            </a:r>
            <a:endParaRPr/>
          </a:p>
          <a:p>
            <a:pPr indent="-330200" lvl="0" marL="457200" rtl="0" algn="l">
              <a:spcBef>
                <a:spcPts val="1000"/>
              </a:spcBef>
              <a:spcAft>
                <a:spcPts val="0"/>
              </a:spcAft>
              <a:buSzPts val="1600"/>
              <a:buChar char="•"/>
            </a:pPr>
            <a:r>
              <a:rPr lang="en"/>
              <a:t>Robustness vs. Performance.</a:t>
            </a:r>
            <a:endParaRPr/>
          </a:p>
          <a:p>
            <a:pPr indent="0" lvl="0" marL="0" rtl="0" algn="l">
              <a:spcBef>
                <a:spcPts val="1000"/>
              </a:spcBef>
              <a:spcAft>
                <a:spcPts val="800"/>
              </a:spcAft>
              <a:buNone/>
            </a:pPr>
            <a:r>
              <a:rPr lang="en"/>
              <a:t>By evaluating, implementing, and defending designs, we become better computer scientists.</a:t>
            </a:r>
            <a:endParaRPr/>
          </a:p>
        </p:txBody>
      </p:sp>
      <p:sp>
        <p:nvSpPr>
          <p:cNvPr id="399" name="Google Shape;399;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00" name="Google Shape;400;p43"/>
          <p:cNvSpPr/>
          <p:nvPr/>
        </p:nvSpPr>
        <p:spPr>
          <a:xfrm>
            <a:off x="-54000" y="553200"/>
            <a:ext cx="365700" cy="365700"/>
          </a:xfrm>
          <a:prstGeom prst="roundRect">
            <a:avLst>
              <a:gd fmla="val 16667" name="adj"/>
            </a:avLst>
          </a:prstGeom>
          <a:solidFill>
            <a:schemeClr val="accen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Q</a:t>
            </a:r>
            <a:endParaRPr b="1" sz="1600">
              <a:solidFill>
                <a:schemeClr val="lt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42467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Discover new knowledge and advance the sciences</a:t>
            </a:r>
            <a:endParaRPr/>
          </a:p>
        </p:txBody>
      </p:sp>
      <p:pic>
        <p:nvPicPr>
          <p:cNvPr descr="Support my work on Patreon: https://www.patreon.com/melodysheep  |  Get the soundtrack: https://bit.ly/2HKl9fi  |   How's it all gonna end?  This experience takes us on a journey to the end of time, trillions of years into the future, to discover what the fate of our planet and our universe may ultimately be. &#10;&#10;We start in 2019 and travel exponentially through time, witnessing the future of Earth, the death of the sun, the end of all stars, proton decay, zombie galaxies, possible future civilizations, exploding black holes, the effects of dark energy, alternate universes, the final fate of the cosmos - to name a few.&#10;&#10;This is a picture of the future as painted by modern science - a picture that will surely evolve over time as we dig for more clues to how our story will unfold. Much of the science is very recent - and new puzzle pieces are still waiting to be found.&#10;&#10;To me, this overhead view of time gives a profound perspective - that we are living inside the hot flash of the Big Bang, the perfect moment to soak in the sights and sounds of a universe in its glory days, before it all fades away.  Although the end will eventually come, we have a practical infinity of time to play with if we play our cards right. The future may look bleak, but we have enormous potential as a species. &#10;&#10;Featuring the voices of David Attenborough, Craig Childs, Brian Cox, Neil deGrasse Tyson, Michelle Thaller, Lawrence Krauss, Michio Kaku, Mike Rowe, Phil Plait, Janna Levin, Stephen Hawking, Sean Carroll, Alex Filippenko, and Martin Rees.&#10;&#10;Big thanks to Protocol Labs for their support of this creation: https://protocol.ai/ &#10;&#10;And to my Patreon supporters: Juan Benet, Kalexan, Laine Boswell, Holly, Dave &amp; Debbie Boswell, Abraxas, Alina Sigaeva, Aksel Tjønn, Daniel Saltzman, Crystal, Eico Neumann, geekiskhan, Giulia Carrozzino, Hannah Murphy, Jeremy Kerwin, JousterL, Lars Støttrup Nielsen, Leonard van Vliet, Mitchel Mattera, Nathan Paskett, Patrick Cullen, Randall Bollig, Roman Shishkin, Silas Rech, Stefan Stettner, The Cleaner, Timothy E Plum, Virtual_271, Westin Johnson, Yannic, and Anna &amp; Tyson.&#10;&#10;Soundtrack now available: https://bit.ly/2HKl9fi and coming soon to iTunes/Spotify/Etc&#10;&#10;Peace and love,&#10;&#10;melodysheep&#10;@musicalscience&#10;melodysheep.com&#10;&#10;Concept, music, writing, edit, and visual effects by melodysheep, with additional visual material sourced from:&#10;&#10;NASA Goddard&#10;Google&#10;SpaceX&#10;2012&#10;Geostorm&#10;Into the Universe with Stephen Hawking&#10;BMW X1 &#10;Journey to the Edge of the Universe&#10;Noah&#10;How the Universe Works&#10;Deep Impact&#10;Wonders of the Universe&#10;Moon raker vfx reel&#10;Voyage of Time&#10;&#10;Voice sample sources:&#10;&#10;Attenborough Davos Speech https://www.youtube.com/watch?v=xuudPum21nE&#10;Craig Childs - Long Now Talk http://longnow.org/seminars/02013/jul/29/apocalyptic-planet-field-guide-everending-earth/&#10;Brian Cox - Wonders of the Universe Episode 1 &#10;Neil deGrasse Tyson interview with Bill Moyers https://vimeo.com/84075447&#10;How the Universe Works - Season 3 Episode 2 &#10;Will The Universe Ever End with Lawrence Krauss https://www.closertotruth.com/series/will-the-universe-ever-end#video-2549&#10;Janna Levin TED Talk https://www.youtube.com/watch?v=eLz9TvxGoKs&#10;A Brief History of Time (1991) https://www.youtube.com/watch?v=UAfxKExKjVQ&#10;What Happens in the Far Far Future https://www.closertotruth.com/series/what-happens-the-far-far-future&#10;Sean Carroll TEDxCaltech https://www.youtube.com/watch?v=WMaTyg8wR4Y&#10;Alex Filippenko - TEDxSF https://www.youtube.com/watch?v=-gAtPyEu0G4&#10;To Infinity and Beyond: The Accelerating Universe https://www.youtube.com/watch?v=pcKdA2-W0X0&#10;Martin Rees interview http://www.closertotruth.com/series/what-happens-the-far-far-future#video-3625&#10;&#10;Help us caption &amp; translate this video!&#10;&#10;https://amara.org/v/oIuX/" id="90" name="Google Shape;90;p17" title="TIMELAPSE OF THE FUTURE: A Journey to the End of Time (4K)">
            <a:hlinkClick r:id="rId3"/>
          </p:cNvPr>
          <p:cNvPicPr preferRelativeResize="0"/>
          <p:nvPr/>
        </p:nvPicPr>
        <p:blipFill>
          <a:blip r:embed="rId4">
            <a:alphaModFix/>
          </a:blip>
          <a:stretch>
            <a:fillRect/>
          </a:stretch>
        </p:blipFill>
        <p:spPr>
          <a:xfrm>
            <a:off x="4572000" y="621792"/>
            <a:ext cx="4572000" cy="3434080"/>
          </a:xfrm>
          <a:prstGeom prst="rect">
            <a:avLst/>
          </a:prstGeom>
          <a:noFill/>
          <a:ln>
            <a:noFill/>
          </a:ln>
        </p:spPr>
      </p:pic>
      <p:pic>
        <p:nvPicPr>
          <p:cNvPr descr="Simulating protein folding on the millisecond timescale has been a major challenge for many years.  In a recent paper (http://pubs.acs.org/doi/abs/10.1021/ja9090353), Folding@home researchers Vincent Voelz, Greg Bowman, Kyle Beauchamp, and Vijay Pande have broken this barrier.  This is a movie of one of the trajectories that folded (i.e. started unfolded and ended up in the folded state).  From simulations like these, we have found some new surprises in how proteins fold.  Please see the paper (url above) for more details." id="91" name="Google Shape;91;p17" title="Simulation of millisecond protein folding:  NTL9  (from Folding@home)">
            <a:hlinkClick r:id="rId5"/>
          </p:cNvPr>
          <p:cNvPicPr preferRelativeResize="0"/>
          <p:nvPr/>
        </p:nvPicPr>
        <p:blipFill>
          <a:blip r:embed="rId6">
            <a:alphaModFix/>
          </a:blip>
          <a:stretch>
            <a:fillRect/>
          </a:stretch>
        </p:blipFill>
        <p:spPr>
          <a:xfrm>
            <a:off x="0" y="621800"/>
            <a:ext cx="4572000" cy="3434080"/>
          </a:xfrm>
          <a:prstGeom prst="rect">
            <a:avLst/>
          </a:prstGeom>
          <a:noFill/>
          <a:ln>
            <a:noFill/>
          </a:ln>
        </p:spPr>
      </p:pic>
      <p:sp>
        <p:nvSpPr>
          <p:cNvPr id="92" name="Google Shape;92;p17"/>
          <p:cNvSpPr txBox="1"/>
          <p:nvPr/>
        </p:nvSpPr>
        <p:spPr>
          <a:xfrm>
            <a:off x="0" y="4969000"/>
            <a:ext cx="9144000" cy="183000"/>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None/>
            </a:pPr>
            <a:r>
              <a:rPr lang="en" sz="600">
                <a:solidFill>
                  <a:schemeClr val="dk2"/>
                </a:solidFill>
                <a:latin typeface="Roboto Light"/>
                <a:ea typeface="Roboto Light"/>
                <a:cs typeface="Roboto Light"/>
                <a:sym typeface="Roboto Light"/>
              </a:rPr>
              <a:t>Simulation of millisecond protein folding (Voelz, Bowman, Beauchamp, Pande/Pande Lab), TIMELAPSE OF THE FUTURE: A Journey to the End of Time (melodysheep/YouTube)</a:t>
            </a:r>
            <a:endParaRPr sz="600">
              <a:solidFill>
                <a:schemeClr val="dk2"/>
              </a:solidFill>
              <a:latin typeface="Roboto Light"/>
              <a:ea typeface="Roboto Light"/>
              <a:cs typeface="Roboto Light"/>
              <a:sym typeface="Roboto Light"/>
            </a:endParaRPr>
          </a:p>
        </p:txBody>
      </p:sp>
      <p:sp>
        <p:nvSpPr>
          <p:cNvPr id="93" name="Google Shape;93;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00" y="42467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Discover new knowledge and advance the sciences</a:t>
            </a:r>
            <a:endParaRPr/>
          </a:p>
        </p:txBody>
      </p:sp>
      <p:sp>
        <p:nvSpPr>
          <p:cNvPr id="99" name="Google Shape;99;p18"/>
          <p:cNvSpPr txBox="1"/>
          <p:nvPr/>
        </p:nvSpPr>
        <p:spPr>
          <a:xfrm>
            <a:off x="0" y="4969000"/>
            <a:ext cx="9144000" cy="183000"/>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None/>
            </a:pPr>
            <a:r>
              <a:rPr lang="en" sz="600">
                <a:solidFill>
                  <a:schemeClr val="dk2"/>
                </a:solidFill>
                <a:latin typeface="Roboto Light"/>
                <a:ea typeface="Roboto Light"/>
                <a:cs typeface="Roboto Light"/>
                <a:sym typeface="Roboto Light"/>
              </a:rPr>
              <a:t>Parable of the Polygons (Vi Hart, Nicky Case); Fake News: A Survey of Research, Detection Methods, and Opportunities (Xinyi Zhou, Reza Zafarani/arXiv:1812.00315)</a:t>
            </a:r>
            <a:endParaRPr sz="600">
              <a:solidFill>
                <a:schemeClr val="dk2"/>
              </a:solidFill>
              <a:latin typeface="Roboto Light"/>
              <a:ea typeface="Roboto Light"/>
              <a:cs typeface="Roboto Light"/>
              <a:sym typeface="Roboto Light"/>
            </a:endParaRPr>
          </a:p>
        </p:txBody>
      </p:sp>
      <p:sp>
        <p:nvSpPr>
          <p:cNvPr id="100" name="Google Shape;100;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01" name="Google Shape;101;p18">
            <a:hlinkClick r:id="rId3"/>
          </p:cNvPr>
          <p:cNvPicPr preferRelativeResize="0"/>
          <p:nvPr/>
        </p:nvPicPr>
        <p:blipFill>
          <a:blip r:embed="rId4">
            <a:alphaModFix/>
          </a:blip>
          <a:stretch>
            <a:fillRect/>
          </a:stretch>
        </p:blipFill>
        <p:spPr>
          <a:xfrm>
            <a:off x="0" y="0"/>
            <a:ext cx="6587384" cy="3941974"/>
          </a:xfrm>
          <a:prstGeom prst="rect">
            <a:avLst/>
          </a:prstGeom>
          <a:noFill/>
          <a:ln>
            <a:noFill/>
          </a:ln>
        </p:spPr>
      </p:pic>
      <p:pic>
        <p:nvPicPr>
          <p:cNvPr id="102" name="Google Shape;102;p18"/>
          <p:cNvPicPr preferRelativeResize="0"/>
          <p:nvPr/>
        </p:nvPicPr>
        <p:blipFill>
          <a:blip r:embed="rId5">
            <a:alphaModFix/>
          </a:blip>
          <a:stretch>
            <a:fillRect/>
          </a:stretch>
        </p:blipFill>
        <p:spPr>
          <a:xfrm>
            <a:off x="3969775" y="2525025"/>
            <a:ext cx="5174223" cy="18741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00" y="42467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 different disciplines and problems in CS</a:t>
            </a:r>
            <a:endParaRPr/>
          </a:p>
        </p:txBody>
      </p:sp>
      <p:pic>
        <p:nvPicPr>
          <p:cNvPr id="108" name="Google Shape;108;p19"/>
          <p:cNvPicPr preferRelativeResize="0"/>
          <p:nvPr/>
        </p:nvPicPr>
        <p:blipFill>
          <a:blip r:embed="rId3">
            <a:alphaModFix/>
          </a:blip>
          <a:stretch>
            <a:fillRect/>
          </a:stretch>
        </p:blipFill>
        <p:spPr>
          <a:xfrm>
            <a:off x="311700" y="695550"/>
            <a:ext cx="2440875" cy="1923600"/>
          </a:xfrm>
          <a:prstGeom prst="rect">
            <a:avLst/>
          </a:prstGeom>
          <a:noFill/>
          <a:ln>
            <a:noFill/>
          </a:ln>
        </p:spPr>
      </p:pic>
      <p:pic>
        <p:nvPicPr>
          <p:cNvPr id="109" name="Google Shape;109;p19"/>
          <p:cNvPicPr preferRelativeResize="0"/>
          <p:nvPr/>
        </p:nvPicPr>
        <p:blipFill>
          <a:blip r:embed="rId4">
            <a:alphaModFix/>
          </a:blip>
          <a:stretch>
            <a:fillRect/>
          </a:stretch>
        </p:blipFill>
        <p:spPr>
          <a:xfrm>
            <a:off x="3581601" y="865038"/>
            <a:ext cx="1980786" cy="1584625"/>
          </a:xfrm>
          <a:prstGeom prst="rect">
            <a:avLst/>
          </a:prstGeom>
          <a:noFill/>
          <a:ln>
            <a:noFill/>
          </a:ln>
        </p:spPr>
      </p:pic>
      <p:pic>
        <p:nvPicPr>
          <p:cNvPr id="110" name="Google Shape;110;p19"/>
          <p:cNvPicPr preferRelativeResize="0"/>
          <p:nvPr/>
        </p:nvPicPr>
        <p:blipFill>
          <a:blip r:embed="rId5">
            <a:alphaModFix/>
          </a:blip>
          <a:stretch>
            <a:fillRect/>
          </a:stretch>
        </p:blipFill>
        <p:spPr>
          <a:xfrm>
            <a:off x="6391400" y="778188"/>
            <a:ext cx="2197925" cy="1758350"/>
          </a:xfrm>
          <a:prstGeom prst="rect">
            <a:avLst/>
          </a:prstGeom>
          <a:noFill/>
          <a:ln>
            <a:noFill/>
          </a:ln>
        </p:spPr>
      </p:pic>
      <p:cxnSp>
        <p:nvCxnSpPr>
          <p:cNvPr id="111" name="Google Shape;111;p19"/>
          <p:cNvCxnSpPr>
            <a:endCxn id="109" idx="1"/>
          </p:cNvCxnSpPr>
          <p:nvPr/>
        </p:nvCxnSpPr>
        <p:spPr>
          <a:xfrm>
            <a:off x="2752701" y="1657350"/>
            <a:ext cx="828900" cy="0"/>
          </a:xfrm>
          <a:prstGeom prst="straightConnector1">
            <a:avLst/>
          </a:prstGeom>
          <a:noFill/>
          <a:ln cap="flat" cmpd="sng" w="76200">
            <a:solidFill>
              <a:srgbClr val="D9D9D9"/>
            </a:solidFill>
            <a:prstDash val="solid"/>
            <a:round/>
            <a:headEnd len="med" w="med" type="none"/>
            <a:tailEnd len="med" w="med" type="triangle"/>
          </a:ln>
        </p:spPr>
      </p:cxnSp>
      <p:cxnSp>
        <p:nvCxnSpPr>
          <p:cNvPr id="112" name="Google Shape;112;p19"/>
          <p:cNvCxnSpPr/>
          <p:nvPr/>
        </p:nvCxnSpPr>
        <p:spPr>
          <a:xfrm>
            <a:off x="5562376" y="1657350"/>
            <a:ext cx="828900" cy="0"/>
          </a:xfrm>
          <a:prstGeom prst="straightConnector1">
            <a:avLst/>
          </a:prstGeom>
          <a:noFill/>
          <a:ln cap="flat" cmpd="sng" w="76200">
            <a:solidFill>
              <a:srgbClr val="D9D9D9"/>
            </a:solidFill>
            <a:prstDash val="solid"/>
            <a:round/>
            <a:headEnd len="med" w="med" type="none"/>
            <a:tailEnd len="med" w="med" type="triangle"/>
          </a:ln>
        </p:spPr>
      </p:cxnSp>
      <p:sp>
        <p:nvSpPr>
          <p:cNvPr id="113" name="Google Shape;113;p19"/>
          <p:cNvSpPr txBox="1"/>
          <p:nvPr/>
        </p:nvSpPr>
        <p:spPr>
          <a:xfrm>
            <a:off x="0" y="4969000"/>
            <a:ext cx="9144000" cy="183000"/>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None/>
            </a:pPr>
            <a:r>
              <a:rPr lang="en" sz="600">
                <a:solidFill>
                  <a:schemeClr val="dk2"/>
                </a:solidFill>
                <a:latin typeface="Roboto Light"/>
                <a:ea typeface="Roboto Light"/>
                <a:cs typeface="Roboto Light"/>
                <a:sym typeface="Roboto Light"/>
              </a:rPr>
              <a:t>Konigsberg Bridges (Bogdan Giuşcă/Wikimedia), Diagram of Seven Bridges (Chris Martin/Wikimedia), Konigsberg Graph (Riojajar~commonswiki/Wikimedia)</a:t>
            </a:r>
            <a:endParaRPr sz="600">
              <a:solidFill>
                <a:schemeClr val="dk2"/>
              </a:solidFill>
              <a:latin typeface="Roboto Light"/>
              <a:ea typeface="Roboto Light"/>
              <a:cs typeface="Roboto Light"/>
              <a:sym typeface="Roboto Light"/>
            </a:endParaRPr>
          </a:p>
        </p:txBody>
      </p:sp>
      <p:sp>
        <p:nvSpPr>
          <p:cNvPr id="114" name="Google Shape;114;p19"/>
          <p:cNvSpPr/>
          <p:nvPr/>
        </p:nvSpPr>
        <p:spPr>
          <a:xfrm>
            <a:off x="6985750" y="601025"/>
            <a:ext cx="1188900" cy="1188900"/>
          </a:xfrm>
          <a:prstGeom prst="noSmoking">
            <a:avLst>
              <a:gd fmla="val 18750" name="adj"/>
            </a:avLst>
          </a:prstGeom>
          <a:solidFill>
            <a:schemeClr val="accent2"/>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9"/>
          <p:cNvGrpSpPr/>
          <p:nvPr/>
        </p:nvGrpSpPr>
        <p:grpSpPr>
          <a:xfrm>
            <a:off x="6465875" y="2675950"/>
            <a:ext cx="2049000" cy="1286988"/>
            <a:chOff x="6465875" y="2752150"/>
            <a:chExt cx="2049000" cy="1286988"/>
          </a:xfrm>
        </p:grpSpPr>
        <p:sp>
          <p:nvSpPr>
            <p:cNvPr id="116" name="Google Shape;116;p19"/>
            <p:cNvSpPr/>
            <p:nvPr/>
          </p:nvSpPr>
          <p:spPr>
            <a:xfrm>
              <a:off x="6465875" y="2752150"/>
              <a:ext cx="220200" cy="220200"/>
            </a:xfrm>
            <a:prstGeom prst="ellipse">
              <a:avLst/>
            </a:prstGeom>
            <a:solidFill>
              <a:srgbClr val="4A86E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9"/>
            <p:cNvSpPr/>
            <p:nvPr/>
          </p:nvSpPr>
          <p:spPr>
            <a:xfrm>
              <a:off x="6465875" y="3818938"/>
              <a:ext cx="220200" cy="220200"/>
            </a:xfrm>
            <a:prstGeom prst="ellipse">
              <a:avLst/>
            </a:prstGeom>
            <a:solidFill>
              <a:srgbClr val="4A86E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9"/>
            <p:cNvSpPr/>
            <p:nvPr/>
          </p:nvSpPr>
          <p:spPr>
            <a:xfrm>
              <a:off x="7380263" y="3285538"/>
              <a:ext cx="220200" cy="220200"/>
            </a:xfrm>
            <a:prstGeom prst="ellipse">
              <a:avLst/>
            </a:prstGeom>
            <a:solidFill>
              <a:srgbClr val="4A86E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nvSpPr>
          <p:spPr>
            <a:xfrm>
              <a:off x="8294675" y="2752150"/>
              <a:ext cx="220200" cy="220200"/>
            </a:xfrm>
            <a:prstGeom prst="ellipse">
              <a:avLst/>
            </a:prstGeom>
            <a:solidFill>
              <a:srgbClr val="4A86E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9"/>
            <p:cNvSpPr/>
            <p:nvPr/>
          </p:nvSpPr>
          <p:spPr>
            <a:xfrm>
              <a:off x="8294675" y="3818938"/>
              <a:ext cx="220200" cy="220200"/>
            </a:xfrm>
            <a:prstGeom prst="ellipse">
              <a:avLst/>
            </a:prstGeom>
            <a:solidFill>
              <a:srgbClr val="4A86E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 name="Google Shape;121;p19"/>
            <p:cNvCxnSpPr>
              <a:endCxn id="118" idx="3"/>
            </p:cNvCxnSpPr>
            <p:nvPr/>
          </p:nvCxnSpPr>
          <p:spPr>
            <a:xfrm flipH="1" rot="10800000">
              <a:off x="6653810" y="3473490"/>
              <a:ext cx="758700" cy="377700"/>
            </a:xfrm>
            <a:prstGeom prst="straightConnector1">
              <a:avLst/>
            </a:prstGeom>
            <a:noFill/>
            <a:ln cap="flat" cmpd="sng" w="28575">
              <a:solidFill>
                <a:schemeClr val="dk1"/>
              </a:solidFill>
              <a:prstDash val="solid"/>
              <a:round/>
              <a:headEnd len="med" w="med" type="none"/>
              <a:tailEnd len="med" w="med" type="none"/>
            </a:ln>
          </p:spPr>
        </p:cxnSp>
        <p:cxnSp>
          <p:nvCxnSpPr>
            <p:cNvPr id="122" name="Google Shape;122;p19"/>
            <p:cNvCxnSpPr>
              <a:stCxn id="116" idx="4"/>
              <a:endCxn id="117" idx="0"/>
            </p:cNvCxnSpPr>
            <p:nvPr/>
          </p:nvCxnSpPr>
          <p:spPr>
            <a:xfrm>
              <a:off x="6575975" y="2972350"/>
              <a:ext cx="0" cy="846600"/>
            </a:xfrm>
            <a:prstGeom prst="straightConnector1">
              <a:avLst/>
            </a:prstGeom>
            <a:noFill/>
            <a:ln cap="flat" cmpd="sng" w="28575">
              <a:solidFill>
                <a:schemeClr val="dk1"/>
              </a:solidFill>
              <a:prstDash val="solid"/>
              <a:round/>
              <a:headEnd len="med" w="med" type="none"/>
              <a:tailEnd len="med" w="med" type="none"/>
            </a:ln>
          </p:spPr>
        </p:cxnSp>
        <p:cxnSp>
          <p:nvCxnSpPr>
            <p:cNvPr id="123" name="Google Shape;123;p19"/>
            <p:cNvCxnSpPr>
              <a:stCxn id="116" idx="5"/>
              <a:endCxn id="118" idx="1"/>
            </p:cNvCxnSpPr>
            <p:nvPr/>
          </p:nvCxnSpPr>
          <p:spPr>
            <a:xfrm>
              <a:off x="6653827" y="2940102"/>
              <a:ext cx="758700" cy="377700"/>
            </a:xfrm>
            <a:prstGeom prst="straightConnector1">
              <a:avLst/>
            </a:prstGeom>
            <a:noFill/>
            <a:ln cap="flat" cmpd="sng" w="28575">
              <a:solidFill>
                <a:schemeClr val="dk1"/>
              </a:solidFill>
              <a:prstDash val="solid"/>
              <a:round/>
              <a:headEnd len="med" w="med" type="none"/>
              <a:tailEnd len="med" w="med" type="none"/>
            </a:ln>
          </p:spPr>
        </p:cxnSp>
        <p:cxnSp>
          <p:nvCxnSpPr>
            <p:cNvPr id="124" name="Google Shape;124;p19"/>
            <p:cNvCxnSpPr>
              <a:stCxn id="118" idx="7"/>
              <a:endCxn id="119" idx="3"/>
            </p:cNvCxnSpPr>
            <p:nvPr/>
          </p:nvCxnSpPr>
          <p:spPr>
            <a:xfrm flipH="1" rot="10800000">
              <a:off x="7568215" y="2940085"/>
              <a:ext cx="758700" cy="377700"/>
            </a:xfrm>
            <a:prstGeom prst="straightConnector1">
              <a:avLst/>
            </a:prstGeom>
            <a:noFill/>
            <a:ln cap="flat" cmpd="sng" w="28575">
              <a:solidFill>
                <a:schemeClr val="dk1"/>
              </a:solidFill>
              <a:prstDash val="solid"/>
              <a:round/>
              <a:headEnd len="med" w="med" type="none"/>
              <a:tailEnd len="med" w="med" type="none"/>
            </a:ln>
          </p:spPr>
        </p:cxnSp>
        <p:cxnSp>
          <p:nvCxnSpPr>
            <p:cNvPr id="125" name="Google Shape;125;p19"/>
            <p:cNvCxnSpPr>
              <a:stCxn id="118" idx="5"/>
              <a:endCxn id="120" idx="1"/>
            </p:cNvCxnSpPr>
            <p:nvPr/>
          </p:nvCxnSpPr>
          <p:spPr>
            <a:xfrm>
              <a:off x="7568215" y="3473490"/>
              <a:ext cx="758700" cy="377700"/>
            </a:xfrm>
            <a:prstGeom prst="straightConnector1">
              <a:avLst/>
            </a:prstGeom>
            <a:noFill/>
            <a:ln cap="flat" cmpd="sng" w="28575">
              <a:solidFill>
                <a:schemeClr val="dk1"/>
              </a:solidFill>
              <a:prstDash val="solid"/>
              <a:round/>
              <a:headEnd len="med" w="med" type="none"/>
              <a:tailEnd len="med" w="med" type="none"/>
            </a:ln>
          </p:spPr>
        </p:cxnSp>
        <p:cxnSp>
          <p:nvCxnSpPr>
            <p:cNvPr id="126" name="Google Shape;126;p19"/>
            <p:cNvCxnSpPr>
              <a:stCxn id="119" idx="4"/>
              <a:endCxn id="120" idx="0"/>
            </p:cNvCxnSpPr>
            <p:nvPr/>
          </p:nvCxnSpPr>
          <p:spPr>
            <a:xfrm>
              <a:off x="8404775" y="2972350"/>
              <a:ext cx="0" cy="846600"/>
            </a:xfrm>
            <a:prstGeom prst="straightConnector1">
              <a:avLst/>
            </a:prstGeom>
            <a:noFill/>
            <a:ln cap="flat" cmpd="sng" w="28575">
              <a:solidFill>
                <a:schemeClr val="dk1"/>
              </a:solidFill>
              <a:prstDash val="solid"/>
              <a:round/>
              <a:headEnd len="med" w="med" type="none"/>
              <a:tailEnd len="med" w="med" type="none"/>
            </a:ln>
          </p:spPr>
        </p:cxnSp>
      </p:grpSp>
      <p:sp>
        <p:nvSpPr>
          <p:cNvPr id="127" name="Google Shape;127;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00"/>
                                        <p:tgtEl>
                                          <p:spTgt spid="1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100"/>
                                        <p:tgtEl>
                                          <p:spTgt spid="1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311700" y="42467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Support daily life</a:t>
            </a:r>
            <a:endParaRPr/>
          </a:p>
        </p:txBody>
      </p:sp>
      <p:sp>
        <p:nvSpPr>
          <p:cNvPr id="133" name="Google Shape;133;p20"/>
          <p:cNvSpPr/>
          <p:nvPr/>
        </p:nvSpPr>
        <p:spPr>
          <a:xfrm>
            <a:off x="2743200" y="1962138"/>
            <a:ext cx="3657600" cy="455400"/>
          </a:xfrm>
          <a:prstGeom prst="roundRect">
            <a:avLst>
              <a:gd fmla="val 50000" name="adj"/>
            </a:avLst>
          </a:prstGeom>
          <a:solidFill>
            <a:schemeClr val="lt1"/>
          </a:solidFill>
          <a:ln cap="flat" cmpd="sng" w="9525">
            <a:solidFill>
              <a:schemeClr val="lt2"/>
            </a:solidFill>
            <a:prstDash val="solid"/>
            <a:round/>
            <a:headEnd len="sm" w="sm" type="none"/>
            <a:tailEnd len="sm" w="sm" type="none"/>
          </a:ln>
          <a:effectLst>
            <a:outerShdw blurRad="57150" rotWithShape="0" algn="bl" dir="5400000" dist="190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Roboto"/>
                <a:ea typeface="Roboto"/>
                <a:cs typeface="Roboto"/>
                <a:sym typeface="Roboto"/>
              </a:rPr>
              <a:t> </a:t>
            </a:r>
            <a:r>
              <a:rPr lang="en">
                <a:solidFill>
                  <a:schemeClr val="dk2"/>
                </a:solidFill>
                <a:latin typeface="Roboto"/>
                <a:ea typeface="Roboto"/>
                <a:cs typeface="Roboto"/>
                <a:sym typeface="Roboto"/>
              </a:rPr>
              <a:t>How to search the internet</a:t>
            </a:r>
            <a:endParaRPr>
              <a:solidFill>
                <a:schemeClr val="dk2"/>
              </a:solidFill>
              <a:latin typeface="Roboto"/>
              <a:ea typeface="Roboto"/>
              <a:cs typeface="Roboto"/>
              <a:sym typeface="Roboto"/>
            </a:endParaRPr>
          </a:p>
        </p:txBody>
      </p:sp>
      <p:sp>
        <p:nvSpPr>
          <p:cNvPr id="134" name="Google Shape;134;p20"/>
          <p:cNvSpPr txBox="1"/>
          <p:nvPr/>
        </p:nvSpPr>
        <p:spPr>
          <a:xfrm>
            <a:off x="2743200" y="2724150"/>
            <a:ext cx="36576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Roboto"/>
                <a:ea typeface="Roboto"/>
                <a:cs typeface="Roboto"/>
                <a:sym typeface="Roboto"/>
              </a:rPr>
              <a:t>About 7,470,000,000 results (0.60 seconds)</a:t>
            </a:r>
            <a:endParaRPr>
              <a:solidFill>
                <a:schemeClr val="dk2"/>
              </a:solidFill>
              <a:latin typeface="Roboto"/>
              <a:ea typeface="Roboto"/>
              <a:cs typeface="Roboto"/>
              <a:sym typeface="Roboto"/>
            </a:endParaRPr>
          </a:p>
        </p:txBody>
      </p:sp>
      <p:cxnSp>
        <p:nvCxnSpPr>
          <p:cNvPr id="135" name="Google Shape;135;p20"/>
          <p:cNvCxnSpPr/>
          <p:nvPr/>
        </p:nvCxnSpPr>
        <p:spPr>
          <a:xfrm>
            <a:off x="0" y="2646138"/>
            <a:ext cx="9144000" cy="0"/>
          </a:xfrm>
          <a:prstGeom prst="straightConnector1">
            <a:avLst/>
          </a:prstGeom>
          <a:noFill/>
          <a:ln cap="flat" cmpd="sng" w="9525">
            <a:solidFill>
              <a:schemeClr val="lt2"/>
            </a:solidFill>
            <a:prstDash val="solid"/>
            <a:round/>
            <a:headEnd len="med" w="med" type="none"/>
            <a:tailEnd len="med" w="med" type="none"/>
          </a:ln>
        </p:spPr>
      </p:cxnSp>
      <p:sp>
        <p:nvSpPr>
          <p:cNvPr id="136" name="Google Shape;136;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pic>
        <p:nvPicPr>
          <p:cNvPr id="141" name="Google Shape;141;p21"/>
          <p:cNvPicPr preferRelativeResize="0"/>
          <p:nvPr/>
        </p:nvPicPr>
        <p:blipFill rotWithShape="1">
          <a:blip r:embed="rId3">
            <a:alphaModFix/>
          </a:blip>
          <a:srcRect b="19501" l="11039" r="20728" t="32476"/>
          <a:stretch/>
        </p:blipFill>
        <p:spPr>
          <a:xfrm>
            <a:off x="0" y="0"/>
            <a:ext cx="9144003" cy="4022176"/>
          </a:xfrm>
          <a:prstGeom prst="rect">
            <a:avLst/>
          </a:prstGeom>
          <a:noFill/>
          <a:ln>
            <a:noFill/>
          </a:ln>
        </p:spPr>
      </p:pic>
      <p:sp>
        <p:nvSpPr>
          <p:cNvPr id="142" name="Google Shape;142;p21"/>
          <p:cNvSpPr txBox="1"/>
          <p:nvPr>
            <p:ph type="title"/>
          </p:nvPr>
        </p:nvSpPr>
        <p:spPr>
          <a:xfrm>
            <a:off x="311700" y="42467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Support daily life</a:t>
            </a:r>
            <a:endParaRPr/>
          </a:p>
        </p:txBody>
      </p:sp>
      <p:sp>
        <p:nvSpPr>
          <p:cNvPr id="143" name="Google Shape;143;p21"/>
          <p:cNvSpPr txBox="1"/>
          <p:nvPr/>
        </p:nvSpPr>
        <p:spPr>
          <a:xfrm>
            <a:off x="0" y="4969000"/>
            <a:ext cx="9144000" cy="183000"/>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None/>
            </a:pPr>
            <a:r>
              <a:rPr lang="en" sz="600">
                <a:solidFill>
                  <a:schemeClr val="dk2"/>
                </a:solidFill>
                <a:uFill>
                  <a:noFill/>
                </a:uFill>
                <a:latin typeface="Roboto Light"/>
                <a:ea typeface="Roboto Light"/>
                <a:cs typeface="Roboto Light"/>
                <a:sym typeface="Roboto Light"/>
                <a:hlinkClick r:id="rId4"/>
              </a:rPr>
              <a:t>© Mapbox</a:t>
            </a:r>
            <a:r>
              <a:rPr lang="en" sz="600">
                <a:solidFill>
                  <a:schemeClr val="dk2"/>
                </a:solidFill>
                <a:latin typeface="Roboto Light"/>
                <a:ea typeface="Roboto Light"/>
                <a:cs typeface="Roboto Light"/>
                <a:sym typeface="Roboto Light"/>
              </a:rPr>
              <a:t>; </a:t>
            </a:r>
            <a:r>
              <a:rPr lang="en" sz="600">
                <a:solidFill>
                  <a:schemeClr val="dk2"/>
                </a:solidFill>
                <a:uFill>
                  <a:noFill/>
                </a:uFill>
                <a:latin typeface="Roboto Light"/>
                <a:ea typeface="Roboto Light"/>
                <a:cs typeface="Roboto Light"/>
                <a:sym typeface="Roboto Light"/>
                <a:hlinkClick r:id="rId5"/>
              </a:rPr>
              <a:t>© OpenStreetMap</a:t>
            </a:r>
            <a:r>
              <a:rPr lang="en" sz="600">
                <a:solidFill>
                  <a:schemeClr val="dk2"/>
                </a:solidFill>
                <a:latin typeface="Roboto Light"/>
                <a:ea typeface="Roboto Light"/>
                <a:cs typeface="Roboto Light"/>
                <a:sym typeface="Roboto Light"/>
              </a:rPr>
              <a:t>; </a:t>
            </a:r>
            <a:r>
              <a:rPr lang="en" sz="600">
                <a:solidFill>
                  <a:schemeClr val="dk2"/>
                </a:solidFill>
                <a:uFill>
                  <a:noFill/>
                </a:uFill>
                <a:latin typeface="Roboto Light"/>
                <a:ea typeface="Roboto Light"/>
                <a:cs typeface="Roboto Light"/>
                <a:sym typeface="Roboto Light"/>
                <a:hlinkClick r:id="rId6"/>
              </a:rPr>
              <a:t>Improve this map</a:t>
            </a:r>
            <a:r>
              <a:rPr lang="en" sz="600">
                <a:solidFill>
                  <a:schemeClr val="dk2"/>
                </a:solidFill>
                <a:latin typeface="Roboto Light"/>
                <a:ea typeface="Roboto Light"/>
                <a:cs typeface="Roboto Light"/>
                <a:sym typeface="Roboto Light"/>
              </a:rPr>
              <a:t>.</a:t>
            </a:r>
            <a:endParaRPr sz="600">
              <a:solidFill>
                <a:schemeClr val="dk2"/>
              </a:solidFill>
              <a:latin typeface="Roboto Light"/>
              <a:ea typeface="Roboto Light"/>
              <a:cs typeface="Roboto Light"/>
              <a:sym typeface="Roboto Light"/>
            </a:endParaRPr>
          </a:p>
        </p:txBody>
      </p:sp>
      <p:sp>
        <p:nvSpPr>
          <p:cNvPr id="144" name="Google Shape;144;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5" name="Google Shape;145;p21">
            <a:hlinkClick r:id="rId7"/>
          </p:cNvPr>
          <p:cNvSpPr/>
          <p:nvPr/>
        </p:nvSpPr>
        <p:spPr>
          <a:xfrm>
            <a:off x="8010144" y="548525"/>
            <a:ext cx="822900" cy="365700"/>
          </a:xfrm>
          <a:prstGeom prst="roundRect">
            <a:avLst>
              <a:gd fmla="val 16667" name="adj"/>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Roboto"/>
                <a:ea typeface="Roboto"/>
                <a:cs typeface="Roboto"/>
                <a:sym typeface="Roboto"/>
              </a:rPr>
              <a:t>Demo</a:t>
            </a:r>
            <a:endParaRPr b="1" sz="1600">
              <a:solidFill>
                <a:schemeClr val="lt1"/>
              </a:solidFill>
              <a:latin typeface="Roboto"/>
              <a:ea typeface="Roboto"/>
              <a:cs typeface="Roboto"/>
              <a:sym typeface="Roboto"/>
            </a:endParaRPr>
          </a:p>
        </p:txBody>
      </p:sp>
      <p:pic>
        <p:nvPicPr>
          <p:cNvPr id="146" name="Google Shape;146;p21"/>
          <p:cNvPicPr preferRelativeResize="0"/>
          <p:nvPr/>
        </p:nvPicPr>
        <p:blipFill>
          <a:blip r:embed="rId8">
            <a:alphaModFix/>
          </a:blip>
          <a:stretch>
            <a:fillRect/>
          </a:stretch>
        </p:blipFill>
        <p:spPr>
          <a:xfrm>
            <a:off x="76196" y="3865775"/>
            <a:ext cx="320804" cy="80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2"/>
          <p:cNvSpPr txBox="1"/>
          <p:nvPr>
            <p:ph type="title"/>
          </p:nvPr>
        </p:nvSpPr>
        <p:spPr>
          <a:xfrm>
            <a:off x="311700" y="42467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HuskyMaps</a:t>
            </a:r>
            <a:endParaRPr>
              <a:solidFill>
                <a:schemeClr val="lt1"/>
              </a:solidFill>
            </a:endParaRPr>
          </a:p>
        </p:txBody>
      </p:sp>
      <p:pic>
        <p:nvPicPr>
          <p:cNvPr id="152" name="Google Shape;152;p22"/>
          <p:cNvPicPr preferRelativeResize="0"/>
          <p:nvPr/>
        </p:nvPicPr>
        <p:blipFill rotWithShape="1">
          <a:blip r:embed="rId3">
            <a:alphaModFix/>
          </a:blip>
          <a:srcRect b="6110" l="11039" r="20728" t="32479"/>
          <a:stretch/>
        </p:blipFill>
        <p:spPr>
          <a:xfrm>
            <a:off x="0" y="0"/>
            <a:ext cx="9144003" cy="5143501"/>
          </a:xfrm>
          <a:prstGeom prst="rect">
            <a:avLst/>
          </a:prstGeom>
          <a:noFill/>
          <a:ln>
            <a:noFill/>
          </a:ln>
        </p:spPr>
      </p:pic>
      <p:sp>
        <p:nvSpPr>
          <p:cNvPr id="153" name="Google Shape;153;p22"/>
          <p:cNvSpPr txBox="1"/>
          <p:nvPr/>
        </p:nvSpPr>
        <p:spPr>
          <a:xfrm>
            <a:off x="0" y="4969000"/>
            <a:ext cx="9144000" cy="183000"/>
          </a:xfrm>
          <a:prstGeom prst="rect">
            <a:avLst/>
          </a:prstGeom>
          <a:noFill/>
          <a:ln>
            <a:noFill/>
          </a:ln>
        </p:spPr>
        <p:txBody>
          <a:bodyPr anchorCtr="0" anchor="t" bIns="45700" lIns="45700" spcFirstLastPara="1" rIns="45700" wrap="square" tIns="45700">
            <a:noAutofit/>
          </a:bodyPr>
          <a:lstStyle/>
          <a:p>
            <a:pPr indent="0" lvl="0" marL="0" rtl="0" algn="r">
              <a:spcBef>
                <a:spcPts val="0"/>
              </a:spcBef>
              <a:spcAft>
                <a:spcPts val="0"/>
              </a:spcAft>
              <a:buNone/>
            </a:pPr>
            <a:r>
              <a:rPr lang="en" sz="600">
                <a:solidFill>
                  <a:schemeClr val="dk2"/>
                </a:solidFill>
                <a:uFill>
                  <a:noFill/>
                </a:uFill>
                <a:latin typeface="Roboto Light"/>
                <a:ea typeface="Roboto Light"/>
                <a:cs typeface="Roboto Light"/>
                <a:sym typeface="Roboto Light"/>
                <a:hlinkClick r:id="rId4"/>
              </a:rPr>
              <a:t>© Mapbox</a:t>
            </a:r>
            <a:r>
              <a:rPr lang="en" sz="600">
                <a:solidFill>
                  <a:schemeClr val="dk2"/>
                </a:solidFill>
                <a:latin typeface="Roboto Light"/>
                <a:ea typeface="Roboto Light"/>
                <a:cs typeface="Roboto Light"/>
                <a:sym typeface="Roboto Light"/>
              </a:rPr>
              <a:t>; </a:t>
            </a:r>
            <a:r>
              <a:rPr lang="en" sz="600">
                <a:solidFill>
                  <a:schemeClr val="dk2"/>
                </a:solidFill>
                <a:uFill>
                  <a:noFill/>
                </a:uFill>
                <a:latin typeface="Roboto Light"/>
                <a:ea typeface="Roboto Light"/>
                <a:cs typeface="Roboto Light"/>
                <a:sym typeface="Roboto Light"/>
                <a:hlinkClick r:id="rId5"/>
              </a:rPr>
              <a:t>© OpenStreetMap</a:t>
            </a:r>
            <a:r>
              <a:rPr lang="en" sz="600">
                <a:solidFill>
                  <a:schemeClr val="dk2"/>
                </a:solidFill>
                <a:latin typeface="Roboto Light"/>
                <a:ea typeface="Roboto Light"/>
                <a:cs typeface="Roboto Light"/>
                <a:sym typeface="Roboto Light"/>
              </a:rPr>
              <a:t>; </a:t>
            </a:r>
            <a:r>
              <a:rPr lang="en" sz="600">
                <a:solidFill>
                  <a:schemeClr val="dk2"/>
                </a:solidFill>
                <a:uFill>
                  <a:noFill/>
                </a:uFill>
                <a:latin typeface="Roboto Light"/>
                <a:ea typeface="Roboto Light"/>
                <a:cs typeface="Roboto Light"/>
                <a:sym typeface="Roboto Light"/>
                <a:hlinkClick r:id="rId6"/>
              </a:rPr>
              <a:t>Improve this map</a:t>
            </a:r>
            <a:r>
              <a:rPr lang="en" sz="600">
                <a:solidFill>
                  <a:schemeClr val="dk2"/>
                </a:solidFill>
                <a:latin typeface="Roboto Light"/>
                <a:ea typeface="Roboto Light"/>
                <a:cs typeface="Roboto Light"/>
                <a:sym typeface="Roboto Light"/>
              </a:rPr>
              <a:t>.</a:t>
            </a:r>
            <a:endParaRPr sz="600">
              <a:solidFill>
                <a:schemeClr val="dk2"/>
              </a:solidFill>
              <a:latin typeface="Roboto Light"/>
              <a:ea typeface="Roboto Light"/>
              <a:cs typeface="Roboto Light"/>
              <a:sym typeface="Roboto Light"/>
            </a:endParaRPr>
          </a:p>
        </p:txBody>
      </p:sp>
      <p:grpSp>
        <p:nvGrpSpPr>
          <p:cNvPr id="154" name="Google Shape;154;p22"/>
          <p:cNvGrpSpPr/>
          <p:nvPr/>
        </p:nvGrpSpPr>
        <p:grpSpPr>
          <a:xfrm>
            <a:off x="0" y="-1"/>
            <a:ext cx="9144000" cy="5143501"/>
            <a:chOff x="0" y="-1"/>
            <a:chExt cx="9144000" cy="5143501"/>
          </a:xfrm>
        </p:grpSpPr>
        <p:cxnSp>
          <p:nvCxnSpPr>
            <p:cNvPr id="155" name="Google Shape;155;p22"/>
            <p:cNvCxnSpPr/>
            <p:nvPr/>
          </p:nvCxnSpPr>
          <p:spPr>
            <a:xfrm rot="10800000">
              <a:off x="914400" y="-1"/>
              <a:ext cx="0" cy="5143500"/>
            </a:xfrm>
            <a:prstGeom prst="straightConnector1">
              <a:avLst/>
            </a:prstGeom>
            <a:noFill/>
            <a:ln cap="flat" cmpd="sng" w="19050">
              <a:solidFill>
                <a:schemeClr val="lt1"/>
              </a:solidFill>
              <a:prstDash val="solid"/>
              <a:round/>
              <a:headEnd len="med" w="med" type="none"/>
              <a:tailEnd len="med" w="med" type="none"/>
            </a:ln>
          </p:spPr>
        </p:cxnSp>
        <p:cxnSp>
          <p:nvCxnSpPr>
            <p:cNvPr id="156" name="Google Shape;156;p22"/>
            <p:cNvCxnSpPr/>
            <p:nvPr/>
          </p:nvCxnSpPr>
          <p:spPr>
            <a:xfrm rot="10800000">
              <a:off x="1828800" y="-1"/>
              <a:ext cx="0" cy="5143500"/>
            </a:xfrm>
            <a:prstGeom prst="straightConnector1">
              <a:avLst/>
            </a:prstGeom>
            <a:noFill/>
            <a:ln cap="flat" cmpd="sng" w="19050">
              <a:solidFill>
                <a:schemeClr val="lt1"/>
              </a:solidFill>
              <a:prstDash val="solid"/>
              <a:round/>
              <a:headEnd len="med" w="med" type="none"/>
              <a:tailEnd len="med" w="med" type="none"/>
            </a:ln>
          </p:spPr>
        </p:cxnSp>
        <p:cxnSp>
          <p:nvCxnSpPr>
            <p:cNvPr id="157" name="Google Shape;157;p22"/>
            <p:cNvCxnSpPr/>
            <p:nvPr/>
          </p:nvCxnSpPr>
          <p:spPr>
            <a:xfrm rot="10800000">
              <a:off x="2743200" y="-1"/>
              <a:ext cx="0" cy="5143500"/>
            </a:xfrm>
            <a:prstGeom prst="straightConnector1">
              <a:avLst/>
            </a:prstGeom>
            <a:noFill/>
            <a:ln cap="flat" cmpd="sng" w="19050">
              <a:solidFill>
                <a:schemeClr val="lt1"/>
              </a:solidFill>
              <a:prstDash val="solid"/>
              <a:round/>
              <a:headEnd len="med" w="med" type="none"/>
              <a:tailEnd len="med" w="med" type="none"/>
            </a:ln>
          </p:spPr>
        </p:cxnSp>
        <p:cxnSp>
          <p:nvCxnSpPr>
            <p:cNvPr id="158" name="Google Shape;158;p22"/>
            <p:cNvCxnSpPr/>
            <p:nvPr/>
          </p:nvCxnSpPr>
          <p:spPr>
            <a:xfrm rot="10800000">
              <a:off x="3657600" y="0"/>
              <a:ext cx="0" cy="5143500"/>
            </a:xfrm>
            <a:prstGeom prst="straightConnector1">
              <a:avLst/>
            </a:prstGeom>
            <a:noFill/>
            <a:ln cap="flat" cmpd="sng" w="19050">
              <a:solidFill>
                <a:schemeClr val="lt1"/>
              </a:solidFill>
              <a:prstDash val="solid"/>
              <a:round/>
              <a:headEnd len="med" w="med" type="none"/>
              <a:tailEnd len="med" w="med" type="none"/>
            </a:ln>
          </p:spPr>
        </p:cxnSp>
        <p:cxnSp>
          <p:nvCxnSpPr>
            <p:cNvPr id="159" name="Google Shape;159;p22"/>
            <p:cNvCxnSpPr/>
            <p:nvPr/>
          </p:nvCxnSpPr>
          <p:spPr>
            <a:xfrm rot="10800000">
              <a:off x="4572000" y="0"/>
              <a:ext cx="0" cy="5143500"/>
            </a:xfrm>
            <a:prstGeom prst="straightConnector1">
              <a:avLst/>
            </a:prstGeom>
            <a:noFill/>
            <a:ln cap="flat" cmpd="sng" w="19050">
              <a:solidFill>
                <a:schemeClr val="lt1"/>
              </a:solidFill>
              <a:prstDash val="solid"/>
              <a:round/>
              <a:headEnd len="med" w="med" type="none"/>
              <a:tailEnd len="med" w="med" type="none"/>
            </a:ln>
          </p:spPr>
        </p:cxnSp>
        <p:cxnSp>
          <p:nvCxnSpPr>
            <p:cNvPr id="160" name="Google Shape;160;p22"/>
            <p:cNvCxnSpPr/>
            <p:nvPr/>
          </p:nvCxnSpPr>
          <p:spPr>
            <a:xfrm rot="10800000">
              <a:off x="5486400" y="-1"/>
              <a:ext cx="0" cy="5143500"/>
            </a:xfrm>
            <a:prstGeom prst="straightConnector1">
              <a:avLst/>
            </a:prstGeom>
            <a:noFill/>
            <a:ln cap="flat" cmpd="sng" w="19050">
              <a:solidFill>
                <a:schemeClr val="lt1"/>
              </a:solidFill>
              <a:prstDash val="solid"/>
              <a:round/>
              <a:headEnd len="med" w="med" type="none"/>
              <a:tailEnd len="med" w="med" type="none"/>
            </a:ln>
          </p:spPr>
        </p:cxnSp>
        <p:cxnSp>
          <p:nvCxnSpPr>
            <p:cNvPr id="161" name="Google Shape;161;p22"/>
            <p:cNvCxnSpPr/>
            <p:nvPr/>
          </p:nvCxnSpPr>
          <p:spPr>
            <a:xfrm rot="10800000">
              <a:off x="6400800" y="-1"/>
              <a:ext cx="0" cy="5143500"/>
            </a:xfrm>
            <a:prstGeom prst="straightConnector1">
              <a:avLst/>
            </a:prstGeom>
            <a:noFill/>
            <a:ln cap="flat" cmpd="sng" w="19050">
              <a:solidFill>
                <a:schemeClr val="lt1"/>
              </a:solidFill>
              <a:prstDash val="solid"/>
              <a:round/>
              <a:headEnd len="med" w="med" type="none"/>
              <a:tailEnd len="med" w="med" type="none"/>
            </a:ln>
          </p:spPr>
        </p:cxnSp>
        <p:cxnSp>
          <p:nvCxnSpPr>
            <p:cNvPr id="162" name="Google Shape;162;p22"/>
            <p:cNvCxnSpPr/>
            <p:nvPr/>
          </p:nvCxnSpPr>
          <p:spPr>
            <a:xfrm rot="10800000">
              <a:off x="7315200" y="-1"/>
              <a:ext cx="0" cy="5143500"/>
            </a:xfrm>
            <a:prstGeom prst="straightConnector1">
              <a:avLst/>
            </a:prstGeom>
            <a:noFill/>
            <a:ln cap="flat" cmpd="sng" w="19050">
              <a:solidFill>
                <a:schemeClr val="lt1"/>
              </a:solidFill>
              <a:prstDash val="solid"/>
              <a:round/>
              <a:headEnd len="med" w="med" type="none"/>
              <a:tailEnd len="med" w="med" type="none"/>
            </a:ln>
          </p:spPr>
        </p:cxnSp>
        <p:cxnSp>
          <p:nvCxnSpPr>
            <p:cNvPr id="163" name="Google Shape;163;p22"/>
            <p:cNvCxnSpPr/>
            <p:nvPr/>
          </p:nvCxnSpPr>
          <p:spPr>
            <a:xfrm rot="10800000">
              <a:off x="8229600" y="0"/>
              <a:ext cx="0" cy="5143500"/>
            </a:xfrm>
            <a:prstGeom prst="straightConnector1">
              <a:avLst/>
            </a:prstGeom>
            <a:noFill/>
            <a:ln cap="flat" cmpd="sng" w="19050">
              <a:solidFill>
                <a:schemeClr val="lt1"/>
              </a:solidFill>
              <a:prstDash val="solid"/>
              <a:round/>
              <a:headEnd len="med" w="med" type="none"/>
              <a:tailEnd len="med" w="med" type="none"/>
            </a:ln>
          </p:spPr>
        </p:cxnSp>
        <p:cxnSp>
          <p:nvCxnSpPr>
            <p:cNvPr id="164" name="Google Shape;164;p22"/>
            <p:cNvCxnSpPr/>
            <p:nvPr/>
          </p:nvCxnSpPr>
          <p:spPr>
            <a:xfrm>
              <a:off x="0" y="742950"/>
              <a:ext cx="9144000" cy="0"/>
            </a:xfrm>
            <a:prstGeom prst="straightConnector1">
              <a:avLst/>
            </a:prstGeom>
            <a:noFill/>
            <a:ln cap="flat" cmpd="sng" w="19050">
              <a:solidFill>
                <a:schemeClr val="lt1"/>
              </a:solidFill>
              <a:prstDash val="solid"/>
              <a:round/>
              <a:headEnd len="med" w="med" type="none"/>
              <a:tailEnd len="med" w="med" type="none"/>
            </a:ln>
          </p:spPr>
        </p:cxnSp>
        <p:cxnSp>
          <p:nvCxnSpPr>
            <p:cNvPr id="165" name="Google Shape;165;p22"/>
            <p:cNvCxnSpPr/>
            <p:nvPr/>
          </p:nvCxnSpPr>
          <p:spPr>
            <a:xfrm>
              <a:off x="0" y="1657350"/>
              <a:ext cx="9144000" cy="0"/>
            </a:xfrm>
            <a:prstGeom prst="straightConnector1">
              <a:avLst/>
            </a:prstGeom>
            <a:noFill/>
            <a:ln cap="flat" cmpd="sng" w="19050">
              <a:solidFill>
                <a:schemeClr val="lt1"/>
              </a:solidFill>
              <a:prstDash val="solid"/>
              <a:round/>
              <a:headEnd len="med" w="med" type="none"/>
              <a:tailEnd len="med" w="med" type="none"/>
            </a:ln>
          </p:spPr>
        </p:cxnSp>
        <p:cxnSp>
          <p:nvCxnSpPr>
            <p:cNvPr id="166" name="Google Shape;166;p22"/>
            <p:cNvCxnSpPr/>
            <p:nvPr/>
          </p:nvCxnSpPr>
          <p:spPr>
            <a:xfrm>
              <a:off x="0" y="2571750"/>
              <a:ext cx="9144000" cy="0"/>
            </a:xfrm>
            <a:prstGeom prst="straightConnector1">
              <a:avLst/>
            </a:prstGeom>
            <a:noFill/>
            <a:ln cap="flat" cmpd="sng" w="19050">
              <a:solidFill>
                <a:schemeClr val="lt1"/>
              </a:solidFill>
              <a:prstDash val="solid"/>
              <a:round/>
              <a:headEnd len="med" w="med" type="none"/>
              <a:tailEnd len="med" w="med" type="none"/>
            </a:ln>
          </p:spPr>
        </p:cxnSp>
        <p:cxnSp>
          <p:nvCxnSpPr>
            <p:cNvPr id="167" name="Google Shape;167;p22"/>
            <p:cNvCxnSpPr/>
            <p:nvPr/>
          </p:nvCxnSpPr>
          <p:spPr>
            <a:xfrm>
              <a:off x="0" y="3486150"/>
              <a:ext cx="9144000" cy="0"/>
            </a:xfrm>
            <a:prstGeom prst="straightConnector1">
              <a:avLst/>
            </a:prstGeom>
            <a:noFill/>
            <a:ln cap="flat" cmpd="sng" w="19050">
              <a:solidFill>
                <a:schemeClr val="lt1"/>
              </a:solidFill>
              <a:prstDash val="solid"/>
              <a:round/>
              <a:headEnd len="med" w="med" type="none"/>
              <a:tailEnd len="med" w="med" type="none"/>
            </a:ln>
          </p:spPr>
        </p:cxnSp>
        <p:cxnSp>
          <p:nvCxnSpPr>
            <p:cNvPr id="168" name="Google Shape;168;p22"/>
            <p:cNvCxnSpPr/>
            <p:nvPr/>
          </p:nvCxnSpPr>
          <p:spPr>
            <a:xfrm>
              <a:off x="0" y="4400550"/>
              <a:ext cx="9144000" cy="0"/>
            </a:xfrm>
            <a:prstGeom prst="straightConnector1">
              <a:avLst/>
            </a:prstGeom>
            <a:noFill/>
            <a:ln cap="flat" cmpd="sng" w="19050">
              <a:solidFill>
                <a:schemeClr val="lt1"/>
              </a:solidFill>
              <a:prstDash val="solid"/>
              <a:round/>
              <a:headEnd len="med" w="med" type="none"/>
              <a:tailEnd len="med" w="med" type="none"/>
            </a:ln>
          </p:spPr>
        </p:cxnSp>
      </p:grpSp>
      <p:grpSp>
        <p:nvGrpSpPr>
          <p:cNvPr id="169" name="Google Shape;169;p22"/>
          <p:cNvGrpSpPr/>
          <p:nvPr/>
        </p:nvGrpSpPr>
        <p:grpSpPr>
          <a:xfrm>
            <a:off x="0" y="-1"/>
            <a:ext cx="9144000" cy="5143501"/>
            <a:chOff x="0" y="-1"/>
            <a:chExt cx="9144000" cy="5143501"/>
          </a:xfrm>
        </p:grpSpPr>
        <p:cxnSp>
          <p:nvCxnSpPr>
            <p:cNvPr id="170" name="Google Shape;170;p22"/>
            <p:cNvCxnSpPr/>
            <p:nvPr/>
          </p:nvCxnSpPr>
          <p:spPr>
            <a:xfrm rot="10800000">
              <a:off x="914400" y="-1"/>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71" name="Google Shape;171;p22"/>
            <p:cNvCxnSpPr/>
            <p:nvPr/>
          </p:nvCxnSpPr>
          <p:spPr>
            <a:xfrm rot="10800000">
              <a:off x="1828800" y="-1"/>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72" name="Google Shape;172;p22"/>
            <p:cNvCxnSpPr/>
            <p:nvPr/>
          </p:nvCxnSpPr>
          <p:spPr>
            <a:xfrm rot="10800000">
              <a:off x="2743200" y="-1"/>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73" name="Google Shape;173;p22"/>
            <p:cNvCxnSpPr/>
            <p:nvPr/>
          </p:nvCxnSpPr>
          <p:spPr>
            <a:xfrm rot="10800000">
              <a:off x="365760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74" name="Google Shape;174;p22"/>
            <p:cNvCxnSpPr/>
            <p:nvPr/>
          </p:nvCxnSpPr>
          <p:spPr>
            <a:xfrm rot="10800000">
              <a:off x="457200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75" name="Google Shape;175;p22"/>
            <p:cNvCxnSpPr/>
            <p:nvPr/>
          </p:nvCxnSpPr>
          <p:spPr>
            <a:xfrm rot="10800000">
              <a:off x="5486400" y="-1"/>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76" name="Google Shape;176;p22"/>
            <p:cNvCxnSpPr/>
            <p:nvPr/>
          </p:nvCxnSpPr>
          <p:spPr>
            <a:xfrm rot="10800000">
              <a:off x="6400800" y="-1"/>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77" name="Google Shape;177;p22"/>
            <p:cNvCxnSpPr/>
            <p:nvPr/>
          </p:nvCxnSpPr>
          <p:spPr>
            <a:xfrm rot="10800000">
              <a:off x="7315200" y="-1"/>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78" name="Google Shape;178;p22"/>
            <p:cNvCxnSpPr/>
            <p:nvPr/>
          </p:nvCxnSpPr>
          <p:spPr>
            <a:xfrm rot="10800000">
              <a:off x="822960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79" name="Google Shape;179;p22"/>
            <p:cNvCxnSpPr/>
            <p:nvPr/>
          </p:nvCxnSpPr>
          <p:spPr>
            <a:xfrm>
              <a:off x="0" y="7429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80" name="Google Shape;180;p22"/>
            <p:cNvCxnSpPr/>
            <p:nvPr/>
          </p:nvCxnSpPr>
          <p:spPr>
            <a:xfrm>
              <a:off x="0" y="1657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81" name="Google Shape;181;p22"/>
            <p:cNvCxnSpPr/>
            <p:nvPr/>
          </p:nvCxnSpPr>
          <p:spPr>
            <a:xfrm>
              <a:off x="0" y="2571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82" name="Google Shape;182;p22"/>
            <p:cNvCxnSpPr/>
            <p:nvPr/>
          </p:nvCxnSpPr>
          <p:spPr>
            <a:xfrm>
              <a:off x="0" y="3486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83" name="Google Shape;183;p22"/>
            <p:cNvCxnSpPr/>
            <p:nvPr/>
          </p:nvCxnSpPr>
          <p:spPr>
            <a:xfrm>
              <a:off x="0" y="44005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84" name="Google Shape;184;p22"/>
          <p:cNvSpPr/>
          <p:nvPr/>
        </p:nvSpPr>
        <p:spPr>
          <a:xfrm>
            <a:off x="304800" y="304800"/>
            <a:ext cx="2743200" cy="457200"/>
          </a:xfrm>
          <a:prstGeom prst="roundRect">
            <a:avLst>
              <a:gd fmla="val 16667" name="adj"/>
            </a:avLst>
          </a:prstGeom>
          <a:solidFill>
            <a:schemeClr val="lt1"/>
          </a:solidFill>
          <a:ln>
            <a:noFill/>
          </a:ln>
          <a:effectLst>
            <a:outerShdw blurRad="57150" rotWithShape="0" algn="bl" dir="5400000" dist="19050">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Roboto"/>
                <a:ea typeface="Roboto"/>
                <a:cs typeface="Roboto"/>
                <a:sym typeface="Roboto"/>
              </a:rPr>
              <a:t> </a:t>
            </a:r>
            <a:r>
              <a:rPr lang="en">
                <a:solidFill>
                  <a:schemeClr val="dk2"/>
                </a:solidFill>
                <a:latin typeface="Roboto"/>
                <a:ea typeface="Roboto"/>
                <a:cs typeface="Roboto"/>
                <a:sym typeface="Roboto"/>
              </a:rPr>
              <a:t>Search HuskyMaps		</a:t>
            </a:r>
            <a:r>
              <a:rPr lang="en">
                <a:solidFill>
                  <a:schemeClr val="dk2"/>
                </a:solidFill>
                <a:latin typeface="Roboto"/>
                <a:ea typeface="Roboto"/>
                <a:cs typeface="Roboto"/>
                <a:sym typeface="Roboto"/>
              </a:rPr>
              <a:t>︙</a:t>
            </a:r>
            <a:endParaRPr>
              <a:solidFill>
                <a:schemeClr val="dk2"/>
              </a:solidFill>
              <a:latin typeface="Roboto"/>
              <a:ea typeface="Roboto"/>
              <a:cs typeface="Roboto"/>
              <a:sym typeface="Roboto"/>
            </a:endParaRPr>
          </a:p>
        </p:txBody>
      </p:sp>
      <p:sp>
        <p:nvSpPr>
          <p:cNvPr id="185" name="Google Shape;185;p22"/>
          <p:cNvSpPr/>
          <p:nvPr/>
        </p:nvSpPr>
        <p:spPr>
          <a:xfrm>
            <a:off x="2202525" y="526125"/>
            <a:ext cx="2011800" cy="457200"/>
          </a:xfrm>
          <a:prstGeom prst="roundRect">
            <a:avLst>
              <a:gd fmla="val 16667" name="adj"/>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Roboto"/>
                <a:ea typeface="Roboto"/>
                <a:cs typeface="Roboto"/>
                <a:sym typeface="Roboto"/>
              </a:rPr>
              <a:t>Autosuggest</a:t>
            </a:r>
            <a:endParaRPr b="1" sz="2400">
              <a:solidFill>
                <a:schemeClr val="lt1"/>
              </a:solidFill>
              <a:latin typeface="Roboto"/>
              <a:ea typeface="Roboto"/>
              <a:cs typeface="Roboto"/>
              <a:sym typeface="Roboto"/>
            </a:endParaRPr>
          </a:p>
        </p:txBody>
      </p:sp>
      <p:grpSp>
        <p:nvGrpSpPr>
          <p:cNvPr id="186" name="Google Shape;186;p22"/>
          <p:cNvGrpSpPr/>
          <p:nvPr/>
        </p:nvGrpSpPr>
        <p:grpSpPr>
          <a:xfrm>
            <a:off x="1739050" y="1113300"/>
            <a:ext cx="3655075" cy="1701050"/>
            <a:chOff x="1739050" y="1113300"/>
            <a:chExt cx="3655075" cy="1701050"/>
          </a:xfrm>
        </p:grpSpPr>
        <p:sp>
          <p:nvSpPr>
            <p:cNvPr id="187" name="Google Shape;187;p22"/>
            <p:cNvSpPr/>
            <p:nvPr/>
          </p:nvSpPr>
          <p:spPr>
            <a:xfrm>
              <a:off x="1739050" y="1113300"/>
              <a:ext cx="3655075" cy="1701050"/>
            </a:xfrm>
            <a:custGeom>
              <a:rect b="b" l="l" r="r" t="t"/>
              <a:pathLst>
                <a:path extrusionOk="0" h="68042" w="146203">
                  <a:moveTo>
                    <a:pt x="0" y="0"/>
                  </a:moveTo>
                  <a:lnTo>
                    <a:pt x="41483" y="1264"/>
                  </a:lnTo>
                  <a:lnTo>
                    <a:pt x="41483" y="9612"/>
                  </a:lnTo>
                  <a:lnTo>
                    <a:pt x="52360" y="10118"/>
                  </a:lnTo>
                  <a:lnTo>
                    <a:pt x="64754" y="12900"/>
                  </a:lnTo>
                  <a:lnTo>
                    <a:pt x="93590" y="24535"/>
                  </a:lnTo>
                  <a:lnTo>
                    <a:pt x="105226" y="50083"/>
                  </a:lnTo>
                  <a:lnTo>
                    <a:pt x="138868" y="61719"/>
                  </a:lnTo>
                  <a:lnTo>
                    <a:pt x="146203" y="68042"/>
                  </a:lnTo>
                </a:path>
              </a:pathLst>
            </a:custGeom>
            <a:noFill/>
            <a:ln cap="flat" cmpd="sng" w="76200">
              <a:solidFill>
                <a:schemeClr val="lt1"/>
              </a:solidFill>
              <a:prstDash val="solid"/>
              <a:round/>
              <a:headEnd len="med" w="med" type="none"/>
              <a:tailEnd len="med" w="med" type="none"/>
            </a:ln>
          </p:spPr>
        </p:sp>
        <p:sp>
          <p:nvSpPr>
            <p:cNvPr id="188" name="Google Shape;188;p22"/>
            <p:cNvSpPr/>
            <p:nvPr/>
          </p:nvSpPr>
          <p:spPr>
            <a:xfrm>
              <a:off x="1739050" y="1113300"/>
              <a:ext cx="3655075" cy="1701050"/>
            </a:xfrm>
            <a:custGeom>
              <a:rect b="b" l="l" r="r" t="t"/>
              <a:pathLst>
                <a:path extrusionOk="0" h="68042" w="146203">
                  <a:moveTo>
                    <a:pt x="0" y="0"/>
                  </a:moveTo>
                  <a:lnTo>
                    <a:pt x="41483" y="1264"/>
                  </a:lnTo>
                  <a:lnTo>
                    <a:pt x="41483" y="9612"/>
                  </a:lnTo>
                  <a:lnTo>
                    <a:pt x="52360" y="10118"/>
                  </a:lnTo>
                  <a:lnTo>
                    <a:pt x="64754" y="12900"/>
                  </a:lnTo>
                  <a:lnTo>
                    <a:pt x="93590" y="24535"/>
                  </a:lnTo>
                  <a:lnTo>
                    <a:pt x="105226" y="50083"/>
                  </a:lnTo>
                  <a:lnTo>
                    <a:pt x="138868" y="61719"/>
                  </a:lnTo>
                  <a:lnTo>
                    <a:pt x="146203" y="68042"/>
                  </a:lnTo>
                </a:path>
              </a:pathLst>
            </a:custGeom>
            <a:noFill/>
            <a:ln cap="flat" cmpd="sng" w="38100">
              <a:solidFill>
                <a:schemeClr val="accent1"/>
              </a:solidFill>
              <a:prstDash val="solid"/>
              <a:round/>
              <a:headEnd len="med" w="med" type="oval"/>
              <a:tailEnd len="med" w="med" type="oval"/>
            </a:ln>
          </p:spPr>
        </p:sp>
      </p:grpSp>
      <p:sp>
        <p:nvSpPr>
          <p:cNvPr id="189" name="Google Shape;189;p22"/>
          <p:cNvSpPr/>
          <p:nvPr/>
        </p:nvSpPr>
        <p:spPr>
          <a:xfrm>
            <a:off x="2642000" y="1879975"/>
            <a:ext cx="3291900" cy="457200"/>
          </a:xfrm>
          <a:prstGeom prst="roundRect">
            <a:avLst>
              <a:gd fmla="val 16667" name="adj"/>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Roboto"/>
                <a:ea typeface="Roboto"/>
                <a:cs typeface="Roboto"/>
                <a:sym typeface="Roboto"/>
              </a:rPr>
              <a:t>Navigation Directions</a:t>
            </a:r>
            <a:endParaRPr b="1" sz="2400">
              <a:solidFill>
                <a:schemeClr val="lt1"/>
              </a:solidFill>
              <a:latin typeface="Roboto"/>
              <a:ea typeface="Roboto"/>
              <a:cs typeface="Roboto"/>
              <a:sym typeface="Roboto"/>
            </a:endParaRPr>
          </a:p>
        </p:txBody>
      </p:sp>
      <p:sp>
        <p:nvSpPr>
          <p:cNvPr id="190" name="Google Shape;190;p22"/>
          <p:cNvSpPr/>
          <p:nvPr/>
        </p:nvSpPr>
        <p:spPr>
          <a:xfrm>
            <a:off x="4028225" y="3309950"/>
            <a:ext cx="3566100" cy="914400"/>
          </a:xfrm>
          <a:prstGeom prst="roundRect">
            <a:avLst>
              <a:gd fmla="val 9653" name="adj"/>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Roboto"/>
                <a:ea typeface="Roboto"/>
                <a:cs typeface="Roboto"/>
                <a:sym typeface="Roboto"/>
              </a:rPr>
              <a:t>Coordinating places, locations, and map data</a:t>
            </a:r>
            <a:endParaRPr b="1" sz="2400">
              <a:solidFill>
                <a:schemeClr val="lt1"/>
              </a:solidFill>
              <a:latin typeface="Roboto"/>
              <a:ea typeface="Roboto"/>
              <a:cs typeface="Roboto"/>
              <a:sym typeface="Roboto"/>
            </a:endParaRPr>
          </a:p>
        </p:txBody>
      </p:sp>
      <p:sp>
        <p:nvSpPr>
          <p:cNvPr id="191" name="Google Shape;191;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2" name="Google Shape;192;p22"/>
          <p:cNvPicPr preferRelativeResize="0"/>
          <p:nvPr/>
        </p:nvPicPr>
        <p:blipFill>
          <a:blip r:embed="rId7">
            <a:alphaModFix/>
          </a:blip>
          <a:stretch>
            <a:fillRect/>
          </a:stretch>
        </p:blipFill>
        <p:spPr>
          <a:xfrm>
            <a:off x="76196" y="4987100"/>
            <a:ext cx="320804" cy="802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
                                        <p:tgtEl>
                                          <p:spTgt spid="186"/>
                                        </p:tgtEl>
                                      </p:cBhvr>
                                    </p:animEffect>
                                  </p:childTnLst>
                                </p:cTn>
                              </p:par>
                              <p:par>
                                <p:cTn fill="hold" nodeType="with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
                                        <p:tgtEl>
                                          <p:spTgt spid="1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
                                        <p:tgtEl>
                                          <p:spTgt spid="169"/>
                                        </p:tgtEl>
                                      </p:cBhvr>
                                    </p:animEffect>
                                  </p:childTnLst>
                                </p:cTn>
                              </p:par>
                              <p:par>
                                <p:cTn fill="hold" nodeType="with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
                                        <p:tgtEl>
                                          <p:spTgt spid="154"/>
                                        </p:tgtEl>
                                      </p:cBhvr>
                                    </p:animEffect>
                                  </p:childTnLst>
                                </p:cTn>
                              </p:par>
                              <p:par>
                                <p:cTn fill="hold" nodeType="with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
                                        <p:tgtEl>
                                          <p:spTgt spid="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ecture">
  <a:themeElements>
    <a:clrScheme name="Simple Light">
      <a:dk1>
        <a:srgbClr val="000000"/>
      </a:dk1>
      <a:lt1>
        <a:srgbClr val="FFFFFF"/>
      </a:lt1>
      <a:dk2>
        <a:srgbClr val="595959"/>
      </a:dk2>
      <a:lt2>
        <a:srgbClr val="F0ECF8"/>
      </a:lt2>
      <a:accent1>
        <a:srgbClr val="4B2E83"/>
      </a:accent1>
      <a:accent2>
        <a:srgbClr val="C04E36"/>
      </a:accent2>
      <a:accent3>
        <a:srgbClr val="278B4C"/>
      </a:accent3>
      <a:accent4>
        <a:srgbClr val="C0AE36"/>
      </a:accent4>
      <a:accent5>
        <a:srgbClr val="B7A57A"/>
      </a:accent5>
      <a:accent6>
        <a:srgbClr val="85754D"/>
      </a:accent6>
      <a:hlink>
        <a:srgbClr val="4B2E8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